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30" r:id="rId4"/>
  </p:sldMasterIdLst>
  <p:notesMasterIdLst>
    <p:notesMasterId r:id="rId25"/>
  </p:notesMasterIdLst>
  <p:sldIdLst>
    <p:sldId id="282" r:id="rId5"/>
    <p:sldId id="295" r:id="rId6"/>
    <p:sldId id="298" r:id="rId7"/>
    <p:sldId id="299" r:id="rId8"/>
    <p:sldId id="300" r:id="rId9"/>
    <p:sldId id="301" r:id="rId10"/>
    <p:sldId id="302" r:id="rId11"/>
    <p:sldId id="308" r:id="rId12"/>
    <p:sldId id="309" r:id="rId13"/>
    <p:sldId id="285" r:id="rId14"/>
    <p:sldId id="297" r:id="rId15"/>
    <p:sldId id="310" r:id="rId16"/>
    <p:sldId id="311" r:id="rId17"/>
    <p:sldId id="304" r:id="rId18"/>
    <p:sldId id="305" r:id="rId19"/>
    <p:sldId id="306" r:id="rId20"/>
    <p:sldId id="307" r:id="rId21"/>
    <p:sldId id="284" r:id="rId22"/>
    <p:sldId id="314" r:id="rId23"/>
    <p:sldId id="3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0E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006" autoAdjust="0"/>
  </p:normalViewPr>
  <p:slideViewPr>
    <p:cSldViewPr snapToGrid="0">
      <p:cViewPr varScale="1">
        <p:scale>
          <a:sx n="79" d="100"/>
          <a:sy n="79" d="100"/>
        </p:scale>
        <p:origin x="10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58471-1965-410E-955E-51BB3152653F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37186-DE0A-4547-B673-10D209926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2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2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832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12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6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6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482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64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11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8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50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08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79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50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1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30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358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10566183" y="6356351"/>
            <a:ext cx="101654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solidFill>
                  <a:srgbClr val="D1EAEE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solidFill>
                <a:srgbClr val="D1EAE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05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4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8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609274" y="6245225"/>
            <a:ext cx="2844366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547" y="6245225"/>
            <a:ext cx="3860909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8361" y="6245225"/>
            <a:ext cx="2844366" cy="47625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15" name="矩形 2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6" name="矩形 3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7" name="矩形 4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矩形 5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" name="矩形 7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" name="矩形 8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矩形 9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5" name="矩形 10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6" name="矩形 11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7" name="矩形 12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" name="矩形 13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" name="矩形 14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" name="矩形 15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3018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10566183" y="6356351"/>
            <a:ext cx="101654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solidFill>
                  <a:srgbClr val="D1EAEE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solidFill>
                <a:srgbClr val="D1EAE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69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7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1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1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6183" y="6356351"/>
            <a:ext cx="101654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solidFill>
                  <a:srgbClr val="D1EAEE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solidFill>
                <a:srgbClr val="D1EAE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37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1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7" y="1859759"/>
            <a:ext cx="5389034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514600"/>
            <a:ext cx="538903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6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6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65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98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4" y="1676400"/>
            <a:ext cx="6815666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3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4220935" y="1108075"/>
            <a:ext cx="7009912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10672074" y="5359401"/>
            <a:ext cx="20689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13033" y="5816600"/>
            <a:ext cx="122180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5841865" y="6219826"/>
            <a:ext cx="635013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8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769818" y="6356351"/>
            <a:ext cx="812909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96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48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66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609274" y="6245225"/>
            <a:ext cx="2844366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547" y="6245225"/>
            <a:ext cx="3860909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8361" y="6245225"/>
            <a:ext cx="2844366" cy="47625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65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15" name="矩形 2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6" name="矩形 3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7" name="矩形 4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矩形 5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" name="矩形 7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" name="矩形 8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矩形 9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5" name="矩形 10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6" name="矩形 11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7" name="矩形 12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" name="矩形 13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" name="矩形 14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" name="矩形 15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96918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10566183" y="6356351"/>
            <a:ext cx="101654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solidFill>
                  <a:srgbClr val="D1EAEE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solidFill>
                <a:srgbClr val="D1EAE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29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64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1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1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6183" y="6356351"/>
            <a:ext cx="101654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solidFill>
                  <a:srgbClr val="D1EAEE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solidFill>
                <a:srgbClr val="D1EAE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3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1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1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6183" y="6356351"/>
            <a:ext cx="101654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solidFill>
                  <a:srgbClr val="D1EAEE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solidFill>
                <a:srgbClr val="D1EAE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4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83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7" y="1859759"/>
            <a:ext cx="5389034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514600"/>
            <a:ext cx="538903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38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56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48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4" y="1676400"/>
            <a:ext cx="6815666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71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4220935" y="1108075"/>
            <a:ext cx="7009912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10672074" y="5359401"/>
            <a:ext cx="20689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13033" y="5816600"/>
            <a:ext cx="122180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5841865" y="6219826"/>
            <a:ext cx="635013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8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769818" y="6356351"/>
            <a:ext cx="812909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91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82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81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609274" y="6245225"/>
            <a:ext cx="2844366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547" y="6245225"/>
            <a:ext cx="3860909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8361" y="6245225"/>
            <a:ext cx="2844366" cy="47625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58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15" name="矩形 2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6" name="矩形 3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7" name="矩形 4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矩形 5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" name="矩形 7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" name="矩形 8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矩形 9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5" name="矩形 10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6" name="矩形 11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7" name="矩形 12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" name="矩形 13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" name="矩形 14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" name="矩形 15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7968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19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1C0E7C-DCCC-4379-BDB5-C46D04FBECD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2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678FB7-7A5D-470B-88BE-879E81EC40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61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C41481-2AAB-4B99-8114-41E05D32C6E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18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562C19-F4B8-4FC9-94BD-C3C35706CB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42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C0CE35-BCBD-4A2F-87D5-EE76F8E8E11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390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5EB68-2514-41E1-B356-F2FBBDF24DF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98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130FC2-E4BB-4428-913C-9544CBF9CAC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51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056861-FA44-4084-A617-C72D2AFD1F0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57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1C9F84-6088-440F-AE89-83AC06F9B52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73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DA66E0-F9C7-4940-BA0A-CDA87B5A1CA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2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7" y="1859759"/>
            <a:ext cx="5389034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514600"/>
            <a:ext cx="538903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346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48EE0-9ACC-4C8A-BAB6-247E13143D1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10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0A3259-A1F6-4A21-8EE8-BC21A8BBC9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1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4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1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4" y="1676400"/>
            <a:ext cx="6815666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8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4220935" y="1108075"/>
            <a:ext cx="7009912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10672074" y="5359401"/>
            <a:ext cx="20689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13033" y="5816600"/>
            <a:ext cx="122180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5841865" y="6219826"/>
            <a:ext cx="635013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8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769818" y="6356351"/>
            <a:ext cx="812909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3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3033" y="-7937"/>
            <a:ext cx="122180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41865" y="-7937"/>
            <a:ext cx="635013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609274" y="704850"/>
            <a:ext cx="10973452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609274" y="1935164"/>
            <a:ext cx="10973452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183" y="6356351"/>
            <a:ext cx="101654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26065" y="203200"/>
            <a:ext cx="12240872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50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3033" y="-7937"/>
            <a:ext cx="122180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41865" y="-7937"/>
            <a:ext cx="635013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609274" y="704850"/>
            <a:ext cx="10973452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609274" y="1935164"/>
            <a:ext cx="10973452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183" y="6356351"/>
            <a:ext cx="101654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26065" y="203200"/>
            <a:ext cx="12240872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9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3033" y="-7937"/>
            <a:ext cx="122180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41865" y="-7937"/>
            <a:ext cx="635013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609274" y="704850"/>
            <a:ext cx="10973452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609274" y="1935164"/>
            <a:ext cx="10973452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274" y="6356351"/>
            <a:ext cx="284436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272" y="6356351"/>
            <a:ext cx="447018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183" y="6356351"/>
            <a:ext cx="101654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26065" y="203200"/>
            <a:ext cx="12240872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95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81E896-358A-4219-8B27-C98EF634C4B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03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346" y="4126831"/>
            <a:ext cx="2760079" cy="21638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89" y="6159500"/>
            <a:ext cx="8072437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6" y="6159500"/>
            <a:ext cx="7713663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3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75739"/>
            <a:ext cx="2556883" cy="2782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76" y="5132388"/>
            <a:ext cx="1787525" cy="1725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3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1889" y="5843230"/>
            <a:ext cx="4554537" cy="7623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3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9413" y="268289"/>
            <a:ext cx="8489950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3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7858" y="5045869"/>
            <a:ext cx="4702175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5"/>
          <p:cNvPicPr>
            <a:picLocks noChangeAspect="1"/>
          </p:cNvPicPr>
          <p:nvPr/>
        </p:nvPicPr>
        <p:blipFill>
          <a:blip r:embed="rId11"/>
          <a:srcRect r="80000" b="64444"/>
          <a:stretch>
            <a:fillRect/>
          </a:stretch>
        </p:blipFill>
        <p:spPr>
          <a:xfrm>
            <a:off x="0" y="-1"/>
            <a:ext cx="2310063" cy="1913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12"/>
          <a:srcRect l="34267" t="5688" r="53999" b="64444"/>
          <a:stretch>
            <a:fillRect/>
          </a:stretch>
        </p:blipFill>
        <p:spPr>
          <a:xfrm>
            <a:off x="294155" y="1715418"/>
            <a:ext cx="957262" cy="140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8"/>
          <p:cNvPicPr>
            <a:picLocks noChangeAspect="1"/>
          </p:cNvPicPr>
          <p:nvPr/>
        </p:nvPicPr>
        <p:blipFill>
          <a:blip r:embed="rId13"/>
          <a:srcRect l="69333" t="3081" r="19867" b="71083"/>
          <a:stretch>
            <a:fillRect/>
          </a:stretch>
        </p:blipFill>
        <p:spPr>
          <a:xfrm>
            <a:off x="10975976" y="152400"/>
            <a:ext cx="911225" cy="1258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12"/>
          <p:cNvPicPr>
            <a:picLocks noChangeAspect="1"/>
          </p:cNvPicPr>
          <p:nvPr/>
        </p:nvPicPr>
        <p:blipFill>
          <a:blip r:embed="rId14"/>
          <a:srcRect l="67133" t="32474" r="14267" b="22252"/>
          <a:stretch>
            <a:fillRect/>
          </a:stretch>
        </p:blipFill>
        <p:spPr>
          <a:xfrm>
            <a:off x="9938085" y="-244475"/>
            <a:ext cx="2253916" cy="374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3" name="Text Box 24"/>
          <p:cNvSpPr txBox="1"/>
          <p:nvPr/>
        </p:nvSpPr>
        <p:spPr>
          <a:xfrm>
            <a:off x="2122986" y="4337046"/>
            <a:ext cx="841437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CC"/>
                </a:solidFill>
                <a:latin typeface="Algerian" panose="04020705040A02060702" pitchFamily="82" charset="0"/>
              </a:rPr>
              <a:t>Giáo viên: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Algerian" panose="04020705040A02060702" pitchFamily="82" charset="0"/>
              </a:rPr>
              <a:t>TẠ</a:t>
            </a:r>
            <a:r>
              <a:rPr lang="en-US" altLang="en-US" sz="3200" b="1" dirty="0" smtClean="0">
                <a:solidFill>
                  <a:srgbClr val="0000CC"/>
                </a:solidFill>
                <a:latin typeface="Algerian" panose="04020705040A02060702" pitchFamily="82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Algerian" panose="04020705040A02060702" pitchFamily="82" charset="0"/>
              </a:rPr>
              <a:t>NGUYÊN</a:t>
            </a:r>
            <a:r>
              <a:rPr lang="en-US" altLang="en-US" sz="3200" b="1" dirty="0" smtClean="0">
                <a:solidFill>
                  <a:srgbClr val="0000CC"/>
                </a:solidFill>
                <a:latin typeface="Algerian" panose="04020705040A02060702" pitchFamily="82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Algerian" panose="04020705040A02060702" pitchFamily="82" charset="0"/>
              </a:rPr>
              <a:t>QUANG</a:t>
            </a:r>
            <a:r>
              <a:rPr lang="vi-VN" altLang="en-US" sz="3200" b="1" dirty="0" smtClean="0">
                <a:solidFill>
                  <a:srgbClr val="0000CC"/>
                </a:solidFill>
                <a:latin typeface="Algerian" panose="04020705040A02060702" pitchFamily="82" charset="0"/>
              </a:rPr>
              <a:t>.</a:t>
            </a:r>
            <a:endParaRPr lang="vi-VN" altLang="en-US" sz="3200" b="1" dirty="0" smtClean="0">
              <a:solidFill>
                <a:srgbClr val="0000CC"/>
              </a:solidFill>
              <a:latin typeface="Algerian" panose="04020705040A02060702" pitchFamily="82" charset="0"/>
            </a:endParaRPr>
          </a:p>
        </p:txBody>
      </p:sp>
      <p:sp>
        <p:nvSpPr>
          <p:cNvPr id="7184" name="Text Box 25"/>
          <p:cNvSpPr txBox="1"/>
          <p:nvPr/>
        </p:nvSpPr>
        <p:spPr>
          <a:xfrm>
            <a:off x="1735477" y="75746"/>
            <a:ext cx="9207500" cy="8617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altLang="en-US" sz="2000" b="1" dirty="0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000" b="1" dirty="0" err="1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b="1" dirty="0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000" b="1" dirty="0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000" b="1" dirty="0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altLang="en-US" sz="2000" b="1" dirty="0">
              <a:solidFill>
                <a:srgbClr val="0D35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000" b="1" dirty="0" err="1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000" b="1" dirty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b="1" dirty="0" err="1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D3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altLang="en-US" sz="2000" b="1" dirty="0">
              <a:solidFill>
                <a:srgbClr val="0D35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5" name="WordArt 26"/>
          <p:cNvSpPr>
            <a:spLocks noTextEdit="1"/>
          </p:cNvSpPr>
          <p:nvPr/>
        </p:nvSpPr>
        <p:spPr>
          <a:xfrm>
            <a:off x="2122984" y="1715418"/>
            <a:ext cx="8325559" cy="471913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58840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2984" y="2542062"/>
            <a:ext cx="8075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 smtClean="0"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3600" b="1" dirty="0" smtClean="0"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GIÁO DỤC THỂ CHẤT LỚP 5</a:t>
            </a:r>
            <a:endParaRPr lang="en-US" sz="3600" b="1" dirty="0"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5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3688"/>
            <a:ext cx="12192000" cy="61452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spcBef>
                <a:spcPts val="1000"/>
              </a:spcBef>
            </a:pPr>
            <a:r>
              <a:rPr lang="vi-VN" sz="4000" b="1" dirty="0" smtClean="0">
                <a:solidFill>
                  <a:srgbClr val="FF0000"/>
                </a:solidFill>
              </a:rPr>
              <a:t>- Chọn </a:t>
            </a:r>
            <a:r>
              <a:rPr lang="vi-VN" sz="4000" b="1" dirty="0">
                <a:solidFill>
                  <a:srgbClr val="FF0000"/>
                </a:solidFill>
              </a:rPr>
              <a:t>câu đúng (Đ) hoặc (S</a:t>
            </a:r>
            <a:r>
              <a:rPr lang="vi-VN" sz="4000" b="1" dirty="0" smtClean="0">
                <a:solidFill>
                  <a:srgbClr val="FF0000"/>
                </a:solidFill>
              </a:rPr>
              <a:t>).</a:t>
            </a:r>
          </a:p>
          <a:p>
            <a:pPr lvl="2">
              <a:lnSpc>
                <a:spcPct val="90000"/>
              </a:lnSpc>
              <a:spcBef>
                <a:spcPts val="1000"/>
              </a:spcBef>
            </a:pPr>
            <a:r>
              <a:rPr lang="vi-VN" sz="4000" b="1" dirty="0" smtClean="0">
                <a:solidFill>
                  <a:prstClr val="black"/>
                </a:solidFill>
              </a:rPr>
              <a:t>1. Để </a:t>
            </a:r>
            <a:r>
              <a:rPr lang="vi-VN" sz="4000" b="1" dirty="0">
                <a:solidFill>
                  <a:prstClr val="black"/>
                </a:solidFill>
              </a:rPr>
              <a:t>việc tập thể dục, thể thao có hiệu quả ta </a:t>
            </a:r>
            <a:r>
              <a:rPr lang="vi-VN" sz="4000" b="1" dirty="0" smtClean="0">
                <a:solidFill>
                  <a:prstClr val="black"/>
                </a:solidFill>
              </a:rPr>
              <a:t>cần:</a:t>
            </a:r>
          </a:p>
          <a:p>
            <a:pPr lvl="2">
              <a:lnSpc>
                <a:spcPct val="90000"/>
              </a:lnSpc>
              <a:spcBef>
                <a:spcPts val="1000"/>
              </a:spcBef>
            </a:pPr>
            <a:r>
              <a:rPr lang="vi-VN" sz="4000" b="1" dirty="0" smtClean="0">
                <a:solidFill>
                  <a:srgbClr val="FF0000"/>
                </a:solidFill>
              </a:rPr>
              <a:t>a</a:t>
            </a:r>
            <a:r>
              <a:rPr lang="vi-VN" sz="4000" b="1" dirty="0">
                <a:solidFill>
                  <a:srgbClr val="FF0000"/>
                </a:solidFill>
              </a:rPr>
              <a:t>.</a:t>
            </a:r>
            <a:r>
              <a:rPr lang="vi-VN" sz="4000" b="1" dirty="0">
                <a:solidFill>
                  <a:srgbClr val="000000"/>
                </a:solidFill>
              </a:rPr>
              <a:t> </a:t>
            </a:r>
            <a:r>
              <a:rPr lang="vi-VN" sz="4000" dirty="0">
                <a:solidFill>
                  <a:srgbClr val="002060"/>
                </a:solidFill>
              </a:rPr>
              <a:t>Trong khẩu phần ăn cần có rau xanh và trái cây để cung cấp </a:t>
            </a:r>
            <a:r>
              <a:rPr lang="vi-VN" sz="4000" dirty="0" smtClean="0">
                <a:solidFill>
                  <a:srgbClr val="002060"/>
                </a:solidFill>
              </a:rPr>
              <a:t>đủ vitamin</a:t>
            </a:r>
            <a:r>
              <a:rPr lang="vi-VN" sz="4000" dirty="0">
                <a:solidFill>
                  <a:srgbClr val="002060"/>
                </a:solidFill>
              </a:rPr>
              <a:t>, khoáng chất và chất xơ cho cơ </a:t>
            </a:r>
            <a:r>
              <a:rPr lang="vi-VN" sz="4000" dirty="0" smtClean="0">
                <a:solidFill>
                  <a:srgbClr val="002060"/>
                </a:solidFill>
              </a:rPr>
              <a:t>thể.</a:t>
            </a:r>
          </a:p>
          <a:p>
            <a:pPr lvl="2">
              <a:lnSpc>
                <a:spcPct val="90000"/>
              </a:lnSpc>
              <a:spcBef>
                <a:spcPts val="1000"/>
              </a:spcBef>
            </a:pPr>
            <a:r>
              <a:rPr lang="vi-VN" sz="4000" b="1" dirty="0" smtClean="0">
                <a:solidFill>
                  <a:srgbClr val="FF0000"/>
                </a:solidFill>
              </a:rPr>
              <a:t>b</a:t>
            </a:r>
            <a:r>
              <a:rPr lang="vi-VN" sz="4000" b="1" dirty="0">
                <a:solidFill>
                  <a:srgbClr val="FF0000"/>
                </a:solidFill>
              </a:rPr>
              <a:t>.</a:t>
            </a:r>
            <a:r>
              <a:rPr lang="vi-VN" sz="4000" b="1" dirty="0">
                <a:solidFill>
                  <a:srgbClr val="333333"/>
                </a:solidFill>
              </a:rPr>
              <a:t> </a:t>
            </a:r>
            <a:r>
              <a:rPr lang="vi-VN" sz="4000" dirty="0">
                <a:solidFill>
                  <a:srgbClr val="002060"/>
                </a:solidFill>
              </a:rPr>
              <a:t>Ăn uống thật no trước khi tập luyện. Sau khi tập luyện cần </a:t>
            </a:r>
            <a:r>
              <a:rPr lang="vi-VN" sz="4000" dirty="0" smtClean="0">
                <a:solidFill>
                  <a:srgbClr val="002060"/>
                </a:solidFill>
              </a:rPr>
              <a:t>phải đi tắm ngay.</a:t>
            </a:r>
          </a:p>
          <a:p>
            <a:pPr lvl="2">
              <a:lnSpc>
                <a:spcPct val="90000"/>
              </a:lnSpc>
              <a:spcBef>
                <a:spcPts val="1000"/>
              </a:spcBef>
            </a:pPr>
            <a:r>
              <a:rPr lang="vi-VN" sz="4000" dirty="0">
                <a:solidFill>
                  <a:srgbClr val="002060"/>
                </a:solidFill>
              </a:rPr>
              <a:t> </a:t>
            </a:r>
            <a:r>
              <a:rPr lang="vi-VN" sz="4000" b="1" dirty="0" smtClean="0">
                <a:solidFill>
                  <a:srgbClr val="FF0000"/>
                </a:solidFill>
              </a:rPr>
              <a:t>c.</a:t>
            </a:r>
            <a:r>
              <a:rPr lang="vi-VN" sz="4000" b="1" dirty="0" smtClean="0">
                <a:solidFill>
                  <a:srgbClr val="333333"/>
                </a:solidFill>
              </a:rPr>
              <a:t> </a:t>
            </a:r>
            <a:r>
              <a:rPr lang="vi-VN" sz="4000" dirty="0">
                <a:solidFill>
                  <a:srgbClr val="002060"/>
                </a:solidFill>
              </a:rPr>
              <a:t>Tích cực tham gia các giờ thể dục ở trường. Tham gia chơi các </a:t>
            </a:r>
            <a:r>
              <a:rPr lang="vi-VN" sz="4000" dirty="0" smtClean="0">
                <a:solidFill>
                  <a:srgbClr val="002060"/>
                </a:solidFill>
              </a:rPr>
              <a:t>trò chơi </a:t>
            </a:r>
            <a:r>
              <a:rPr lang="vi-VN" sz="4000" dirty="0">
                <a:solidFill>
                  <a:srgbClr val="002060"/>
                </a:solidFill>
              </a:rPr>
              <a:t>vận động trong giờ nghỉ giải lao giữa các tiết học.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-1" y="1859252"/>
            <a:ext cx="793376" cy="527888"/>
          </a:xfrm>
          <a:prstGeom prst="roundRect">
            <a:avLst>
              <a:gd name="adj" fmla="val 1088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-1" y="3621784"/>
            <a:ext cx="806824" cy="527888"/>
          </a:xfrm>
          <a:prstGeom prst="roundRect">
            <a:avLst>
              <a:gd name="adj" fmla="val 1088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gray">
          <a:xfrm>
            <a:off x="0" y="4856428"/>
            <a:ext cx="793378" cy="527888"/>
          </a:xfrm>
          <a:prstGeom prst="roundRect">
            <a:avLst>
              <a:gd name="adj" fmla="val 1088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5485" y="1349374"/>
            <a:ext cx="11064422" cy="523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23AB4-6EF7-4847-9FCE-3E0F3B48793A}"/>
              </a:ext>
            </a:extLst>
          </p:cNvPr>
          <p:cNvSpPr txBox="1"/>
          <p:nvPr/>
        </p:nvSpPr>
        <p:spPr>
          <a:xfrm>
            <a:off x="882317" y="892175"/>
            <a:ext cx="1061401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en-US" sz="2000" b="1" dirty="0" smtClean="0">
                <a:solidFill>
                  <a:srgbClr val="FF0000"/>
                </a:solidFill>
              </a:rPr>
              <a:t>MÔN </a:t>
            </a:r>
            <a:r>
              <a:rPr lang="vi-VN" altLang="en-US" sz="2000" b="1" dirty="0">
                <a:solidFill>
                  <a:srgbClr val="FF0000"/>
                </a:solidFill>
              </a:rPr>
              <a:t>THỂ THAO TỰ CHỌN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: ĐÁ CẦU</a:t>
            </a:r>
            <a:r>
              <a:rPr lang="vi-VN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</a:rPr>
              <a:t>- TRÒ CHƠI “CHUYỂN ĐỒ VẬT”.</a:t>
            </a:r>
            <a:endParaRPr lang="vi-VN" altLang="en-US" sz="2000" b="1" kern="0" dirty="0">
              <a:solidFill>
                <a:srgbClr val="FF0000"/>
              </a:solidFill>
            </a:endParaRPr>
          </a:p>
          <a:p>
            <a:pPr marL="742950" indent="-742950">
              <a:buFontTx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vi-VN" b="1" dirty="0">
                <a:solidFill>
                  <a:srgbClr val="002060"/>
                </a:solidFill>
                <a:cs typeface="Times New Roman" panose="02020603050405020304" pitchFamily="18" charset="0"/>
              </a:rPr>
              <a:t>ĐỘNG: </a:t>
            </a:r>
            <a:endParaRPr lang="vi-VN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742950" indent="-742950">
              <a:buFontTx/>
              <a:buAutoNum type="arabicPeriod"/>
            </a:pPr>
            <a:r>
              <a:rPr lang="vi-VN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HÌNH THÀNH KIẾN THỨC:</a:t>
            </a:r>
          </a:p>
          <a:p>
            <a:r>
              <a:rPr 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A.                                                                     B. </a:t>
            </a:r>
          </a:p>
          <a:p>
            <a:endParaRPr lang="vi-VN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vi-VN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                                                   </a:t>
            </a:r>
            <a:endParaRPr lang="vi-VN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vi-VN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</a:p>
          <a:p>
            <a:endParaRPr lang="vi-VN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4" y="2223334"/>
            <a:ext cx="4752474" cy="4105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32" y="2223334"/>
            <a:ext cx="5667375" cy="41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5485" y="1349374"/>
            <a:ext cx="11064422" cy="523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23AB4-6EF7-4847-9FCE-3E0F3B48793A}"/>
              </a:ext>
            </a:extLst>
          </p:cNvPr>
          <p:cNvSpPr txBox="1"/>
          <p:nvPr/>
        </p:nvSpPr>
        <p:spPr>
          <a:xfrm>
            <a:off x="882317" y="892175"/>
            <a:ext cx="1061401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MÔN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 THAO TỰ CHỌN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Times New Roman" panose="02020603050405020304" pitchFamily="18" charset="0"/>
                <a:cs typeface="+mn-cs"/>
              </a:rPr>
              <a:t>: ĐÁ CẦU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TRÒ CHƠI “CHUYỂN ĐỒ VẬT”.</a:t>
            </a:r>
            <a:endParaRPr kumimoji="0" lang="vi-V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ĐỘNG: </a:t>
            </a:r>
            <a:endParaRPr kumimoji="0" lang="vi-V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A.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7" y="1812672"/>
            <a:ext cx="10053770" cy="47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5485" y="1349374"/>
            <a:ext cx="11064422" cy="523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23AB4-6EF7-4847-9FCE-3E0F3B48793A}"/>
              </a:ext>
            </a:extLst>
          </p:cNvPr>
          <p:cNvSpPr txBox="1"/>
          <p:nvPr/>
        </p:nvSpPr>
        <p:spPr>
          <a:xfrm>
            <a:off x="790691" y="801036"/>
            <a:ext cx="10614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MÔN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 THAO TỰ CHỌN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Times New Roman" panose="02020603050405020304" pitchFamily="18" charset="0"/>
                <a:cs typeface="+mn-cs"/>
              </a:rPr>
              <a:t>: ĐÁ CẦU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TRÒ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 “CHUYỂN ĐỒ VẬT”.</a:t>
            </a:r>
            <a:endParaRPr kumimoji="0" lang="vi-V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ĐỘNG: </a:t>
            </a:r>
            <a:endParaRPr kumimoji="0" lang="vi-V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B.                                                 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1" y="2021305"/>
            <a:ext cx="10839215" cy="46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5485" y="1349374"/>
            <a:ext cx="11064422" cy="523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23AB4-6EF7-4847-9FCE-3E0F3B48793A}"/>
              </a:ext>
            </a:extLst>
          </p:cNvPr>
          <p:cNvSpPr txBox="1"/>
          <p:nvPr/>
        </p:nvSpPr>
        <p:spPr>
          <a:xfrm>
            <a:off x="1015897" y="1662196"/>
            <a:ext cx="106140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en-US" sz="3200" b="1" dirty="0" smtClean="0">
                <a:solidFill>
                  <a:srgbClr val="FF0000"/>
                </a:solidFill>
              </a:rPr>
              <a:t>MÔN </a:t>
            </a:r>
            <a:r>
              <a:rPr lang="vi-VN" altLang="en-US" sz="3200" b="1" dirty="0">
                <a:solidFill>
                  <a:srgbClr val="FF0000"/>
                </a:solidFill>
              </a:rPr>
              <a:t>THỂ THAO TỰ CHỌN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: ĐÁ CẦU</a:t>
            </a:r>
            <a:r>
              <a:rPr lang="vi-VN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</a:rPr>
              <a:t>-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en-US" sz="3200" b="1" dirty="0">
                <a:solidFill>
                  <a:srgbClr val="FF0000"/>
                </a:solidFill>
              </a:rPr>
              <a:t>TRÒ CHƠI “CHUYỂN ĐỒ VẬT”.</a:t>
            </a:r>
            <a:endParaRPr lang="vi-VN" altLang="en-US" sz="3200" b="1" kern="0" dirty="0">
              <a:solidFill>
                <a:srgbClr val="FF0000"/>
              </a:solidFill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ĐỘNG: </a:t>
            </a:r>
            <a:endParaRPr kumimoji="0" lang="vi-V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THỨC:</a:t>
            </a:r>
          </a:p>
          <a:p>
            <a:pPr marL="742950" marR="0" lvl="0" indent="-7429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HÀNH:</a:t>
            </a:r>
            <a:endParaRPr kumimoji="0" lang="vi-V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46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5485" y="1349374"/>
            <a:ext cx="11064422" cy="523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23AB4-6EF7-4847-9FCE-3E0F3B48793A}"/>
              </a:ext>
            </a:extLst>
          </p:cNvPr>
          <p:cNvSpPr txBox="1"/>
          <p:nvPr/>
        </p:nvSpPr>
        <p:spPr>
          <a:xfrm>
            <a:off x="1015897" y="1662196"/>
            <a:ext cx="106140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en-US" sz="3200" b="1" dirty="0" smtClean="0">
                <a:solidFill>
                  <a:srgbClr val="FF0000"/>
                </a:solidFill>
              </a:rPr>
              <a:t>MÔN </a:t>
            </a:r>
            <a:r>
              <a:rPr lang="vi-VN" altLang="en-US" sz="3200" b="1" dirty="0">
                <a:solidFill>
                  <a:srgbClr val="FF0000"/>
                </a:solidFill>
              </a:rPr>
              <a:t>THỂ THAO TỰ CHỌN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: ĐÁ CẦU</a:t>
            </a:r>
            <a:r>
              <a:rPr lang="vi-VN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</a:rPr>
              <a:t>-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en-US" sz="3200" b="1" dirty="0">
                <a:solidFill>
                  <a:srgbClr val="FF0000"/>
                </a:solidFill>
              </a:rPr>
              <a:t>TRÒ CHƠI “CHUYỂN ĐỒ VẬT”.</a:t>
            </a:r>
            <a:endParaRPr lang="vi-VN" altLang="en-US" sz="3200" b="1" kern="0" dirty="0">
              <a:solidFill>
                <a:srgbClr val="FF0000"/>
              </a:solidFill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ĐỘNG: </a:t>
            </a:r>
            <a:endParaRPr kumimoji="0" lang="vi-V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THỰC HÀNH:</a:t>
            </a:r>
          </a:p>
        </p:txBody>
      </p:sp>
    </p:spTree>
    <p:extLst>
      <p:ext uri="{BB962C8B-B14F-4D97-AF65-F5344CB8AC3E}">
        <p14:creationId xmlns:p14="http://schemas.microsoft.com/office/powerpoint/2010/main" val="36953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5485" y="1349374"/>
            <a:ext cx="11064422" cy="523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23AB4-6EF7-4847-9FCE-3E0F3B48793A}"/>
              </a:ext>
            </a:extLst>
          </p:cNvPr>
          <p:cNvSpPr txBox="1"/>
          <p:nvPr/>
        </p:nvSpPr>
        <p:spPr>
          <a:xfrm>
            <a:off x="1015897" y="1662196"/>
            <a:ext cx="106140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MÔN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THỂ THAO TỰ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: ĐÁ </a:t>
            </a:r>
            <a:r>
              <a:rPr lang="en-US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CẦU</a:t>
            </a:r>
            <a:r>
              <a:rPr lang="vi-VN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TRÒ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CHƠI “CHUYỂN ĐỒ VẬT”.</a:t>
            </a:r>
            <a:endParaRPr kumimoji="0" lang="vi-V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ĐỘNG: </a:t>
            </a:r>
            <a:endParaRPr kumimoji="0" lang="vi-V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THỨC:</a:t>
            </a:r>
          </a:p>
          <a:p>
            <a:pPr marL="742950" marR="0" lvl="0" indent="-7429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THỰC HÀNH: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DỤNG, TRẢI NGHIỆM:</a:t>
            </a:r>
          </a:p>
        </p:txBody>
      </p:sp>
    </p:spTree>
    <p:extLst>
      <p:ext uri="{BB962C8B-B14F-4D97-AF65-F5344CB8AC3E}">
        <p14:creationId xmlns:p14="http://schemas.microsoft.com/office/powerpoint/2010/main" val="957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751095" cy="3441032"/>
          </a:xfrm>
          <a:prstGeom prst="rect">
            <a:avLst/>
          </a:prstGeom>
        </p:spPr>
      </p:pic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-1" y="2725070"/>
            <a:ext cx="470647" cy="715963"/>
          </a:xfrm>
          <a:prstGeom prst="roundRect">
            <a:avLst>
              <a:gd name="adj" fmla="val 1088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0"/>
            <a:ext cx="6019800" cy="3441033"/>
          </a:xfrm>
          <a:prstGeom prst="rect">
            <a:avLst/>
          </a:prstGeom>
        </p:spPr>
      </p:pic>
      <p:sp>
        <p:nvSpPr>
          <p:cNvPr id="13" name="AutoShape 10"/>
          <p:cNvSpPr>
            <a:spLocks noChangeArrowheads="1"/>
          </p:cNvSpPr>
          <p:nvPr/>
        </p:nvSpPr>
        <p:spPr bwMode="gray">
          <a:xfrm>
            <a:off x="6172201" y="2713040"/>
            <a:ext cx="470647" cy="715963"/>
          </a:xfrm>
          <a:prstGeom prst="roundRect">
            <a:avLst>
              <a:gd name="adj" fmla="val 1088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5082"/>
            <a:ext cx="5751094" cy="3322918"/>
          </a:xfrm>
          <a:prstGeom prst="rect">
            <a:avLst/>
          </a:prstGeom>
        </p:spPr>
      </p:pic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0" y="6133904"/>
            <a:ext cx="470647" cy="715963"/>
          </a:xfrm>
          <a:prstGeom prst="roundRect">
            <a:avLst>
              <a:gd name="adj" fmla="val 1088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535082"/>
            <a:ext cx="6019800" cy="3314785"/>
          </a:xfrm>
          <a:prstGeom prst="rect">
            <a:avLst/>
          </a:prstGeom>
        </p:spPr>
      </p:pic>
      <p:sp>
        <p:nvSpPr>
          <p:cNvPr id="19" name="AutoShape 10"/>
          <p:cNvSpPr>
            <a:spLocks noChangeArrowheads="1"/>
          </p:cNvSpPr>
          <p:nvPr/>
        </p:nvSpPr>
        <p:spPr bwMode="gray">
          <a:xfrm>
            <a:off x="6172200" y="6133903"/>
            <a:ext cx="470647" cy="715963"/>
          </a:xfrm>
          <a:prstGeom prst="roundRect">
            <a:avLst>
              <a:gd name="adj" fmla="val 1088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875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806115"/>
            <a:ext cx="11550316" cy="55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92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5485" y="1349374"/>
            <a:ext cx="11064422" cy="523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23AB4-6EF7-4847-9FCE-3E0F3B48793A}"/>
              </a:ext>
            </a:extLst>
          </p:cNvPr>
          <p:cNvSpPr txBox="1"/>
          <p:nvPr/>
        </p:nvSpPr>
        <p:spPr>
          <a:xfrm>
            <a:off x="1015897" y="1618526"/>
            <a:ext cx="106140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MÔN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THỂ THAO TỰ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: ĐÁ </a:t>
            </a:r>
            <a:r>
              <a:rPr lang="en-US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CẦU</a:t>
            </a:r>
            <a:r>
              <a:rPr lang="vi-VN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TRÒ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CHƠI “CHUYỂN ĐỒ VẬT”.</a:t>
            </a:r>
            <a:endParaRPr kumimoji="0" lang="vi-V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ĐỘNG: </a:t>
            </a:r>
            <a:endParaRPr kumimoji="0" lang="vi-V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THỨC:</a:t>
            </a:r>
          </a:p>
          <a:p>
            <a:pPr marL="742950" marR="0" lvl="0" indent="-7429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THỰC HÀNH: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DỤNG, TRẢI NGHIỆM:</a:t>
            </a:r>
          </a:p>
        </p:txBody>
      </p:sp>
    </p:spTree>
    <p:extLst>
      <p:ext uri="{BB962C8B-B14F-4D97-AF65-F5344CB8AC3E}">
        <p14:creationId xmlns:p14="http://schemas.microsoft.com/office/powerpoint/2010/main" val="35015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854242" y="1685003"/>
            <a:ext cx="10527631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vi-VN" altLang="en-US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ĐỘNG: 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Xoay 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khớp với nền nhạc.</a:t>
            </a:r>
            <a:endParaRPr kumimoji="0" lang="vi-V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5" descr="k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419726" y="1773239"/>
            <a:ext cx="9468853" cy="3349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QUÝ THẦY CÔ VÀ CÁC EM LUÔN MẠNH KHỎE</a:t>
            </a:r>
          </a:p>
        </p:txBody>
      </p:sp>
    </p:spTree>
    <p:extLst>
      <p:ext uri="{BB962C8B-B14F-4D97-AF65-F5344CB8AC3E}">
        <p14:creationId xmlns:p14="http://schemas.microsoft.com/office/powerpoint/2010/main" val="8564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1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950495" y="1237165"/>
            <a:ext cx="1050356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ĐỘNG: 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Xoay 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khớp với nền nhạc.</a:t>
            </a:r>
            <a:endParaRPr kumimoji="0" lang="vi-V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950495" y="1237165"/>
            <a:ext cx="10587789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ĐỘNG: 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Xoay 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khớp với nền nhạc</a:t>
            </a:r>
            <a:r>
              <a: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khởi động: Làm theo hiệu lệnh (nhạc).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vi-V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0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877558" y="1065938"/>
            <a:ext cx="1058778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ĐỘNG: 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Xoay 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khớp với nền nhạc</a:t>
            </a:r>
            <a:r>
              <a: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khởi động: Làm theo hiệu lệnh (nhạc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3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066053" y="1065938"/>
            <a:ext cx="1058778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ĐỘNG: 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Xoay 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khớp với nền nhạc</a:t>
            </a:r>
            <a:r>
              <a: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khởi động: Làm theo hiệu lệnh (nhạc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950495" y="1237165"/>
            <a:ext cx="10587789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ĐỘNG: 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Xoay 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khớp với nền nhạc</a:t>
            </a:r>
            <a:r>
              <a: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khởi động: Làm theo hiệu lệnh (nhạc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751095" cy="3441032"/>
          </a:xfrm>
          <a:prstGeom prst="rect">
            <a:avLst/>
          </a:prstGeom>
        </p:spPr>
      </p:pic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-1" y="2725070"/>
            <a:ext cx="470647" cy="715963"/>
          </a:xfrm>
          <a:prstGeom prst="roundRect">
            <a:avLst>
              <a:gd name="adj" fmla="val 1088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0"/>
            <a:ext cx="6019800" cy="3441033"/>
          </a:xfrm>
          <a:prstGeom prst="rect">
            <a:avLst/>
          </a:prstGeom>
        </p:spPr>
      </p:pic>
      <p:sp>
        <p:nvSpPr>
          <p:cNvPr id="13" name="AutoShape 10"/>
          <p:cNvSpPr>
            <a:spLocks noChangeArrowheads="1"/>
          </p:cNvSpPr>
          <p:nvPr/>
        </p:nvSpPr>
        <p:spPr bwMode="gray">
          <a:xfrm>
            <a:off x="6172201" y="2713040"/>
            <a:ext cx="470647" cy="715963"/>
          </a:xfrm>
          <a:prstGeom prst="roundRect">
            <a:avLst>
              <a:gd name="adj" fmla="val 1088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5082"/>
            <a:ext cx="5751094" cy="3322918"/>
          </a:xfrm>
          <a:prstGeom prst="rect">
            <a:avLst/>
          </a:prstGeom>
        </p:spPr>
      </p:pic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0" y="6133904"/>
            <a:ext cx="470647" cy="715963"/>
          </a:xfrm>
          <a:prstGeom prst="roundRect">
            <a:avLst>
              <a:gd name="adj" fmla="val 1088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535082"/>
            <a:ext cx="6019800" cy="3314785"/>
          </a:xfrm>
          <a:prstGeom prst="rect">
            <a:avLst/>
          </a:prstGeom>
        </p:spPr>
      </p:pic>
      <p:sp>
        <p:nvSpPr>
          <p:cNvPr id="19" name="AutoShape 10"/>
          <p:cNvSpPr>
            <a:spLocks noChangeArrowheads="1"/>
          </p:cNvSpPr>
          <p:nvPr/>
        </p:nvSpPr>
        <p:spPr bwMode="gray">
          <a:xfrm>
            <a:off x="6172200" y="6133903"/>
            <a:ext cx="470647" cy="715963"/>
          </a:xfrm>
          <a:prstGeom prst="roundRect">
            <a:avLst>
              <a:gd name="adj" fmla="val 1088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245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215188" y="1541879"/>
            <a:ext cx="9336507" cy="4684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MÔN </a:t>
            </a:r>
            <a:r>
              <a:rPr kumimoji="0" lang="vi-V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 THAO TỰ CHỌN- TRÒ CHƠI “CHUYỂN ĐỒ VẬT”.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478</Words>
  <Application>Microsoft Office PowerPoint</Application>
  <PresentationFormat>Widescreen</PresentationFormat>
  <Paragraphs>102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SimSun</vt:lpstr>
      <vt:lpstr>Algerian</vt:lpstr>
      <vt:lpstr>Arial</vt:lpstr>
      <vt:lpstr>Calibri</vt:lpstr>
      <vt:lpstr>Constantia</vt:lpstr>
      <vt:lpstr>等线</vt:lpstr>
      <vt:lpstr>Garamond</vt:lpstr>
      <vt:lpstr>Tahoma</vt:lpstr>
      <vt:lpstr>Times New Roman</vt:lpstr>
      <vt:lpstr>Wingdings</vt:lpstr>
      <vt:lpstr>Wingdings 2</vt:lpstr>
      <vt:lpstr>Flow</vt:lpstr>
      <vt:lpstr>2_Flow</vt:lpstr>
      <vt:lpstr>3_Flow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PC-THEU</dc:creator>
  <cp:lastModifiedBy>DELL</cp:lastModifiedBy>
  <cp:revision>125</cp:revision>
  <dcterms:created xsi:type="dcterms:W3CDTF">2021-08-24T03:01:09Z</dcterms:created>
  <dcterms:modified xsi:type="dcterms:W3CDTF">2026-06-06T04:36:05Z</dcterms:modified>
</cp:coreProperties>
</file>