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3" r:id="rId3"/>
    <p:sldMasterId id="2147483685" r:id="rId4"/>
    <p:sldMasterId id="2147483697" r:id="rId5"/>
  </p:sldMasterIdLst>
  <p:notesMasterIdLst>
    <p:notesMasterId r:id="rId30"/>
  </p:notesMasterIdLst>
  <p:sldIdLst>
    <p:sldId id="282" r:id="rId6"/>
    <p:sldId id="283" r:id="rId7"/>
    <p:sldId id="257" r:id="rId8"/>
    <p:sldId id="258" r:id="rId9"/>
    <p:sldId id="259" r:id="rId10"/>
    <p:sldId id="260" r:id="rId11"/>
    <p:sldId id="261" r:id="rId12"/>
    <p:sldId id="262" r:id="rId13"/>
    <p:sldId id="264" r:id="rId14"/>
    <p:sldId id="265" r:id="rId15"/>
    <p:sldId id="266" r:id="rId16"/>
    <p:sldId id="267" r:id="rId17"/>
    <p:sldId id="268" r:id="rId18"/>
    <p:sldId id="276" r:id="rId19"/>
    <p:sldId id="270" r:id="rId20"/>
    <p:sldId id="277" r:id="rId21"/>
    <p:sldId id="271" r:id="rId22"/>
    <p:sldId id="272" r:id="rId23"/>
    <p:sldId id="278" r:id="rId24"/>
    <p:sldId id="279" r:id="rId25"/>
    <p:sldId id="280" r:id="rId26"/>
    <p:sldId id="281" r:id="rId27"/>
    <p:sldId id="274" r:id="rId28"/>
    <p:sldId id="273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1" autoAdjust="0"/>
    <p:restoredTop sz="94688" autoAdjust="0"/>
  </p:normalViewPr>
  <p:slideViewPr>
    <p:cSldViewPr snapToGrid="0">
      <p:cViewPr varScale="1">
        <p:scale>
          <a:sx n="60" d="100"/>
          <a:sy n="60" d="100"/>
        </p:scale>
        <p:origin x="-740" y="-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06/07/2026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4850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39FBDE-244A-4D1C-BABC-E1E39CE61077}" type="slidenum">
              <a:rPr lang="en-US" smtClean="0">
                <a:solidFill>
                  <a:prstClr val="black"/>
                </a:solidFill>
              </a:rPr>
              <a:pPr/>
              <a:t>22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06/07/2026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06/07/2026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06/07/2026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06/07/2026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33830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06/07/2026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56329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06/07/2026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68328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06/07/2026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01171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06/07/2026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83735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06/07/2026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7926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06/07/2026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97582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06/07/2026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06/07/2026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445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06/07/2026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25805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06/07/2026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156916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06/07/2026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672599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06/07/2026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059884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06/07/2026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107236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06/07/2026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779546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06/07/2026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061111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06/07/2026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911851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06/07/2026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07401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06/07/2026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06/07/2026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961192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06/07/2026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394087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06/07/2026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468771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06/07/2026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757096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06/07/2026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860176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06/07/2026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802296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06/07/2026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731760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06/07/2026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973898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06/07/2026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107956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06/07/2026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53424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06/07/2026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06/07/2026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776410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06/07/2026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377202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06/07/2026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935678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06/07/2026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695172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06/07/2026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737310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06/07/2026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487379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2130429"/>
            <a:ext cx="10363200" cy="147002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8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2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6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5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06/07/2026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4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1300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06/07/2026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4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0819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5" y="4406903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5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22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844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26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6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11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53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5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3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06/07/2026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4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1431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1" y="1600203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3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06/07/2026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1" y="6356354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9930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06/07/2026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40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1535115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99" b="1"/>
            </a:lvl1pPr>
            <a:lvl2pPr marL="609422" indent="0">
              <a:buNone/>
              <a:defRPr sz="2699" b="1"/>
            </a:lvl2pPr>
            <a:lvl3pPr marL="1218844" indent="0">
              <a:buNone/>
              <a:defRPr sz="2400" b="1"/>
            </a:lvl3pPr>
            <a:lvl4pPr marL="1828266" indent="0">
              <a:buNone/>
              <a:defRPr sz="2200" b="1"/>
            </a:lvl4pPr>
            <a:lvl5pPr marL="2437688" indent="0">
              <a:buNone/>
              <a:defRPr sz="2200" b="1"/>
            </a:lvl5pPr>
            <a:lvl6pPr marL="3047110" indent="0">
              <a:buNone/>
              <a:defRPr sz="2200" b="1"/>
            </a:lvl6pPr>
            <a:lvl7pPr marL="3656533" indent="0">
              <a:buNone/>
              <a:defRPr sz="2200" b="1"/>
            </a:lvl7pPr>
            <a:lvl8pPr marL="4265956" indent="0">
              <a:buNone/>
              <a:defRPr sz="2200" b="1"/>
            </a:lvl8pPr>
            <a:lvl9pPr marL="4875378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2" y="2174877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4" y="1535115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99" b="1"/>
            </a:lvl1pPr>
            <a:lvl2pPr marL="609422" indent="0">
              <a:buNone/>
              <a:defRPr sz="2699" b="1"/>
            </a:lvl2pPr>
            <a:lvl3pPr marL="1218844" indent="0">
              <a:buNone/>
              <a:defRPr sz="2400" b="1"/>
            </a:lvl3pPr>
            <a:lvl4pPr marL="1828266" indent="0">
              <a:buNone/>
              <a:defRPr sz="2200" b="1"/>
            </a:lvl4pPr>
            <a:lvl5pPr marL="2437688" indent="0">
              <a:buNone/>
              <a:defRPr sz="2200" b="1"/>
            </a:lvl5pPr>
            <a:lvl6pPr marL="3047110" indent="0">
              <a:buNone/>
              <a:defRPr sz="2200" b="1"/>
            </a:lvl6pPr>
            <a:lvl7pPr marL="3656533" indent="0">
              <a:buNone/>
              <a:defRPr sz="2200" b="1"/>
            </a:lvl7pPr>
            <a:lvl8pPr marL="4265956" indent="0">
              <a:buNone/>
              <a:defRPr sz="2200" b="1"/>
            </a:lvl8pPr>
            <a:lvl9pPr marL="4875378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4" y="2174877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06/07/2026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1" y="6356354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8829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06/07/2026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1" y="6356354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4670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7"/>
            <a:ext cx="9912735" cy="42891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8" rIns="91415" bIns="45708" rtlCol="0" anchor="ctr"/>
          <a:lstStyle/>
          <a:p>
            <a:pPr algn="ctr" defTabSz="914133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8" y="6451901"/>
            <a:ext cx="391889" cy="22009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8" rIns="91415" bIns="45708" rtlCol="0" anchor="ctr"/>
          <a:lstStyle/>
          <a:p>
            <a:pPr algn="ctr" defTabSz="914133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06/07/2026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0" y="6396227"/>
            <a:ext cx="2844800" cy="365125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4831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4654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5" y="273049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4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5" y="1435106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00"/>
            </a:lvl1pPr>
            <a:lvl2pPr marL="609422" indent="0">
              <a:buNone/>
              <a:defRPr sz="1600"/>
            </a:lvl2pPr>
            <a:lvl3pPr marL="1218844" indent="0">
              <a:buNone/>
              <a:defRPr sz="1400"/>
            </a:lvl3pPr>
            <a:lvl4pPr marL="1828266" indent="0">
              <a:buNone/>
              <a:defRPr sz="1200"/>
            </a:lvl4pPr>
            <a:lvl5pPr marL="2437688" indent="0">
              <a:buNone/>
              <a:defRPr sz="1200"/>
            </a:lvl5pPr>
            <a:lvl6pPr marL="3047110" indent="0">
              <a:buNone/>
              <a:defRPr sz="1200"/>
            </a:lvl6pPr>
            <a:lvl7pPr marL="3656533" indent="0">
              <a:buNone/>
              <a:defRPr sz="1200"/>
            </a:lvl7pPr>
            <a:lvl8pPr marL="4265956" indent="0">
              <a:buNone/>
              <a:defRPr sz="1200"/>
            </a:lvl8pPr>
            <a:lvl9pPr marL="48753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06/07/2026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1" y="6356354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1589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3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99"/>
            </a:lvl1pPr>
            <a:lvl2pPr marL="609422" indent="0">
              <a:buNone/>
              <a:defRPr sz="3799"/>
            </a:lvl2pPr>
            <a:lvl3pPr marL="1218844" indent="0">
              <a:buNone/>
              <a:defRPr sz="3199"/>
            </a:lvl3pPr>
            <a:lvl4pPr marL="1828266" indent="0">
              <a:buNone/>
              <a:defRPr sz="2699"/>
            </a:lvl4pPr>
            <a:lvl5pPr marL="2437688" indent="0">
              <a:buNone/>
              <a:defRPr sz="2699"/>
            </a:lvl5pPr>
            <a:lvl6pPr marL="3047110" indent="0">
              <a:buNone/>
              <a:defRPr sz="2699"/>
            </a:lvl6pPr>
            <a:lvl7pPr marL="3656533" indent="0">
              <a:buNone/>
              <a:defRPr sz="2699"/>
            </a:lvl7pPr>
            <a:lvl8pPr marL="4265956" indent="0">
              <a:buNone/>
              <a:defRPr sz="2699"/>
            </a:lvl8pPr>
            <a:lvl9pPr marL="4875378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2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00"/>
            </a:lvl1pPr>
            <a:lvl2pPr marL="609422" indent="0">
              <a:buNone/>
              <a:defRPr sz="1600"/>
            </a:lvl2pPr>
            <a:lvl3pPr marL="1218844" indent="0">
              <a:buNone/>
              <a:defRPr sz="1400"/>
            </a:lvl3pPr>
            <a:lvl4pPr marL="1828266" indent="0">
              <a:buNone/>
              <a:defRPr sz="1200"/>
            </a:lvl4pPr>
            <a:lvl5pPr marL="2437688" indent="0">
              <a:buNone/>
              <a:defRPr sz="1200"/>
            </a:lvl5pPr>
            <a:lvl6pPr marL="3047110" indent="0">
              <a:buNone/>
              <a:defRPr sz="1200"/>
            </a:lvl6pPr>
            <a:lvl7pPr marL="3656533" indent="0">
              <a:buNone/>
              <a:defRPr sz="1200"/>
            </a:lvl7pPr>
            <a:lvl8pPr marL="4265956" indent="0">
              <a:buNone/>
              <a:defRPr sz="1200"/>
            </a:lvl8pPr>
            <a:lvl9pPr marL="48753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06/07/2026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1" y="6356354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9257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06/07/2026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4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5117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274640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06/07/2026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4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8874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6484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06/07/2026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06/07/2026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06/07/2026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06/07/2026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06/07/2026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06/07/2026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4624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06/07/2026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6052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06/07/2026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40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78493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  <p:sldLayoutId id="2147483710" r:id="rId13"/>
  </p:sldLayoutIdLst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hf hdr="0" ftr="0" dt="0"/>
  <p:txStyles>
    <p:titleStyle>
      <a:lvl1pPr algn="ctr" defTabSz="1218210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67" indent="-457067" algn="l" defTabSz="121821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11" indent="-380889" algn="l" defTabSz="121821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555" indent="-304711" algn="l" defTabSz="1218210" rtl="0" eaLnBrk="1" latinLnBrk="0" hangingPunct="1">
        <a:spcBef>
          <a:spcPct val="20000"/>
        </a:spcBef>
        <a:buFont typeface="Arial" panose="020B0604020202020204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2977" indent="-304711" algn="l" defTabSz="121821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399" indent="-304711" algn="l" defTabSz="1218210" rtl="0" eaLnBrk="1" latinLnBrk="0" hangingPunct="1">
        <a:spcBef>
          <a:spcPct val="20000"/>
        </a:spcBef>
        <a:buFont typeface="Arial" panose="020B0604020202020204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1822" indent="-304711" algn="l" defTabSz="121821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245" indent="-304711" algn="l" defTabSz="121821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667" indent="-304711" algn="l" defTabSz="121821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089" indent="-304711" algn="l" defTabSz="121821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2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22" algn="l" defTabSz="12182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844" algn="l" defTabSz="12182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266" algn="l" defTabSz="12182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688" algn="l" defTabSz="12182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110" algn="l" defTabSz="12182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533" algn="l" defTabSz="12182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56" algn="l" defTabSz="12182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378" algn="l" defTabSz="12182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1.xml"/><Relationship Id="rId6" Type="http://schemas.microsoft.com/office/2007/relationships/hdphoto" Target="../media/hdphoto1.wdp"/><Relationship Id="rId5" Type="http://schemas.openxmlformats.org/officeDocument/2006/relationships/image" Target="../media/image31.png"/><Relationship Id="rId4" Type="http://schemas.openxmlformats.org/officeDocument/2006/relationships/image" Target="../media/image30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slide" Target="slide8.xml"/><Relationship Id="rId3" Type="http://schemas.openxmlformats.org/officeDocument/2006/relationships/image" Target="../media/image10.png"/><Relationship Id="rId7" Type="http://schemas.openxmlformats.org/officeDocument/2006/relationships/slide" Target="slide6.xml"/><Relationship Id="rId12" Type="http://schemas.openxmlformats.org/officeDocument/2006/relationships/image" Target="../media/image15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4.png"/><Relationship Id="rId5" Type="http://schemas.openxmlformats.org/officeDocument/2006/relationships/slide" Target="slide7.xml"/><Relationship Id="rId10" Type="http://schemas.openxmlformats.org/officeDocument/2006/relationships/slide" Target="slide5.xml"/><Relationship Id="rId4" Type="http://schemas.openxmlformats.org/officeDocument/2006/relationships/image" Target="../media/image7.GIF"/><Relationship Id="rId9" Type="http://schemas.openxmlformats.org/officeDocument/2006/relationships/image" Target="../media/image13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6.GIF"/><Relationship Id="rId5" Type="http://schemas.openxmlformats.org/officeDocument/2006/relationships/image" Target="../media/image7.GIF"/><Relationship Id="rId4" Type="http://schemas.openxmlformats.org/officeDocument/2006/relationships/slide" Target="slide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6.GIF"/><Relationship Id="rId5" Type="http://schemas.openxmlformats.org/officeDocument/2006/relationships/image" Target="../media/image7.GIF"/><Relationship Id="rId4" Type="http://schemas.openxmlformats.org/officeDocument/2006/relationships/slide" Target="slide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6.GIF"/><Relationship Id="rId5" Type="http://schemas.openxmlformats.org/officeDocument/2006/relationships/image" Target="../media/image7.GIF"/><Relationship Id="rId4" Type="http://schemas.openxmlformats.org/officeDocument/2006/relationships/slide" Target="slid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0.png"/><Relationship Id="rId4" Type="http://schemas.openxmlformats.org/officeDocument/2006/relationships/image" Target="../media/image1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POINSET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6755" y="4908621"/>
            <a:ext cx="2187972" cy="1920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004682" y="-81642"/>
            <a:ext cx="1037036" cy="1238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Box 1"/>
          <p:cNvSpPr txBox="1"/>
          <p:nvPr/>
        </p:nvSpPr>
        <p:spPr>
          <a:xfrm>
            <a:off x="1726352" y="1046351"/>
            <a:ext cx="8733339" cy="1915001"/>
          </a:xfrm>
          <a:prstGeom prst="rect">
            <a:avLst/>
          </a:prstGeom>
          <a:noFill/>
        </p:spPr>
        <p:txBody>
          <a:bodyPr wrap="square" lIns="68516" tIns="34258" rIns="68516" bIns="34258" rtlCol="0" anchor="t">
            <a:prstTxWarp prst="textArchUp">
              <a:avLst>
                <a:gd name="adj" fmla="val 10812095"/>
              </a:avLst>
            </a:prstTxWarp>
            <a:spAutoFit/>
          </a:bodyPr>
          <a:lstStyle/>
          <a:p>
            <a:pPr algn="ctr"/>
            <a:r>
              <a:rPr lang="en-US" sz="11200" b="1" smtClean="0">
                <a:ln>
                  <a:solidFill>
                    <a:srgbClr val="F17475">
                      <a:lumMod val="75000"/>
                    </a:srgbClr>
                  </a:solidFill>
                </a:ln>
                <a:solidFill>
                  <a:srgbClr val="77448C"/>
                </a:solidFill>
                <a:latin typeface="HP001 4 hàng" pitchFamily="34" charset="0"/>
                <a:sym typeface="+mn-ea"/>
              </a:rPr>
              <a:t>Chào mừng các thầy cô về dự giờ thăm lớp </a:t>
            </a:r>
            <a:r>
              <a:rPr lang="en-US" sz="11200" b="1" smtClean="0">
                <a:ln>
                  <a:solidFill>
                    <a:srgbClr val="F17475">
                      <a:lumMod val="75000"/>
                    </a:srgbClr>
                  </a:solidFill>
                </a:ln>
                <a:solidFill>
                  <a:srgbClr val="77448C"/>
                </a:solidFill>
                <a:latin typeface="HP001 4 hàng" pitchFamily="34" charset="0"/>
                <a:sym typeface="+mn-ea"/>
              </a:rPr>
              <a:t>3B</a:t>
            </a:r>
          </a:p>
          <a:p>
            <a:pPr algn="ctr"/>
            <a:r>
              <a:rPr lang="en-US" sz="11200" b="1" smtClean="0">
                <a:ln>
                  <a:solidFill>
                    <a:srgbClr val="F17475">
                      <a:lumMod val="75000"/>
                    </a:srgbClr>
                  </a:solidFill>
                </a:ln>
                <a:solidFill>
                  <a:srgbClr val="77448C"/>
                </a:solidFill>
                <a:latin typeface="HP001 4 hàng" pitchFamily="34" charset="0"/>
                <a:sym typeface="+mn-ea"/>
              </a:rPr>
              <a:t>Giáo viên dạy : Lê Thị Lắm</a:t>
            </a:r>
            <a:endParaRPr lang="en-US" sz="11200" b="1" dirty="0">
              <a:ln>
                <a:solidFill>
                  <a:srgbClr val="F17475">
                    <a:lumMod val="75000"/>
                  </a:srgbClr>
                </a:solidFill>
              </a:ln>
              <a:solidFill>
                <a:srgbClr val="77448C"/>
              </a:solidFill>
              <a:latin typeface="HP001 4 hàng" pitchFamily="34" charset="0"/>
              <a:sym typeface="+mn-ea"/>
            </a:endParaRPr>
          </a:p>
        </p:txBody>
      </p:sp>
      <p:sp>
        <p:nvSpPr>
          <p:cNvPr id="9" name="Text Box 1"/>
          <p:cNvSpPr txBox="1"/>
          <p:nvPr/>
        </p:nvSpPr>
        <p:spPr>
          <a:xfrm>
            <a:off x="1808415" y="2557225"/>
            <a:ext cx="8733339" cy="1915001"/>
          </a:xfrm>
          <a:prstGeom prst="rect">
            <a:avLst/>
          </a:prstGeom>
          <a:noFill/>
        </p:spPr>
        <p:txBody>
          <a:bodyPr wrap="square" lIns="68516" tIns="34258" rIns="68516" bIns="34258" rtlCol="0" anchor="t">
            <a:prstTxWarp prst="textArchUp">
              <a:avLst>
                <a:gd name="adj" fmla="val 10812095"/>
              </a:avLst>
            </a:prstTxWarp>
            <a:spAutoFit/>
          </a:bodyPr>
          <a:lstStyle/>
          <a:p>
            <a:pPr algn="ctr"/>
            <a:endParaRPr lang="en-US" sz="11200" b="1" dirty="0">
              <a:ln>
                <a:solidFill>
                  <a:srgbClr val="F17475">
                    <a:lumMod val="75000"/>
                  </a:srgbClr>
                </a:solidFill>
              </a:ln>
              <a:solidFill>
                <a:srgbClr val="77448C"/>
              </a:solidFill>
              <a:latin typeface="HP001 4 hàng" pitchFamily="34" charset="0"/>
              <a:sym typeface="+mn-ea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1746" y="1491631"/>
            <a:ext cx="9137998" cy="4487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34012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/>
          <p:cNvSpPr/>
          <p:nvPr/>
        </p:nvSpPr>
        <p:spPr>
          <a:xfrm>
            <a:off x="696994" y="102499"/>
            <a:ext cx="7523082" cy="767377"/>
          </a:xfrm>
          <a:prstGeom prst="round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spcBef>
                <a:spcPct val="50000"/>
              </a:spcBef>
              <a:defRPr/>
            </a:pPr>
            <a:r>
              <a:rPr lang="en-US" altLang="en-US" sz="4000" b="1" dirty="0">
                <a:solidFill>
                  <a:srgbClr val="000000"/>
                </a:solidFill>
                <a:latin typeface="+mj-lt"/>
                <a:cs typeface="Times New Roman" panose="02020603050405020304" pitchFamily="18" charset="0"/>
              </a:rPr>
              <a:t>1. </a:t>
            </a:r>
            <a:r>
              <a:rPr lang="en-US" altLang="en-US" sz="4000" b="1" dirty="0" err="1">
                <a:solidFill>
                  <a:srgbClr val="000000"/>
                </a:solidFill>
                <a:latin typeface="+mj-lt"/>
                <a:cs typeface="Times New Roman" panose="02020603050405020304" pitchFamily="18" charset="0"/>
              </a:rPr>
              <a:t>Đặt</a:t>
            </a:r>
            <a:r>
              <a:rPr lang="en-US" altLang="en-US" sz="4000" b="1" dirty="0">
                <a:solidFill>
                  <a:srgbClr val="00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+mj-lt"/>
                <a:cs typeface="Times New Roman" panose="02020603050405020304" pitchFamily="18" charset="0"/>
              </a:rPr>
              <a:t>tính</a:t>
            </a:r>
            <a:r>
              <a:rPr lang="en-US" altLang="en-US" sz="4000" b="1" dirty="0">
                <a:solidFill>
                  <a:srgbClr val="00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+mj-lt"/>
                <a:cs typeface="Times New Roman" panose="02020603050405020304" pitchFamily="18" charset="0"/>
              </a:rPr>
              <a:t>rồi</a:t>
            </a:r>
            <a:r>
              <a:rPr lang="en-US" altLang="en-US" sz="4000" b="1" dirty="0">
                <a:solidFill>
                  <a:srgbClr val="00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000" b="1" err="1">
                <a:solidFill>
                  <a:srgbClr val="000000"/>
                </a:solidFill>
                <a:latin typeface="+mj-lt"/>
                <a:cs typeface="Times New Roman" panose="02020603050405020304" pitchFamily="18" charset="0"/>
              </a:rPr>
              <a:t>tính</a:t>
            </a:r>
            <a:r>
              <a:rPr lang="en-US" altLang="en-US" sz="4000" b="1">
                <a:solidFill>
                  <a:srgbClr val="00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000" b="1" smtClean="0">
                <a:solidFill>
                  <a:srgbClr val="000000"/>
                </a:solidFill>
                <a:latin typeface="+mj-lt"/>
                <a:cs typeface="Times New Roman" panose="02020603050405020304" pitchFamily="18" charset="0"/>
              </a:rPr>
              <a:t>(theo mẫu)</a:t>
            </a:r>
            <a:endParaRPr lang="en-US" altLang="en-US" sz="4000" b="1" dirty="0">
              <a:solidFill>
                <a:srgbClr val="000000"/>
              </a:solidFill>
              <a:latin typeface="+mj-lt"/>
              <a:cs typeface="Times New Roman" panose="02020603050405020304" pitchFamily="18" charset="0"/>
            </a:endParaRPr>
          </a:p>
        </p:txBody>
      </p:sp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1047749" y="5321459"/>
          <a:ext cx="10734676" cy="609600"/>
        </p:xfrm>
        <a:graphic>
          <a:graphicData uri="http://schemas.openxmlformats.org/drawingml/2006/table">
            <a:tbl>
              <a:tblPr/>
              <a:tblGrid>
                <a:gridCol w="268366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68366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68366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683669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/>
                      <a:r>
                        <a:rPr lang="en-US" sz="4000" b="1" dirty="0">
                          <a:solidFill>
                            <a:srgbClr val="FF0000"/>
                          </a:solidFill>
                          <a:effectLst/>
                        </a:rPr>
                        <a:t>a) 403 : 3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4000" b="1" dirty="0">
                          <a:solidFill>
                            <a:srgbClr val="FF0000"/>
                          </a:solidFill>
                          <a:effectLst/>
                        </a:rPr>
                        <a:t>b) 518 : 5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4000" b="1" dirty="0">
                          <a:solidFill>
                            <a:srgbClr val="FF0000"/>
                          </a:solidFill>
                          <a:effectLst/>
                        </a:rPr>
                        <a:t>c) 844 : 8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4000" b="1" dirty="0">
                          <a:solidFill>
                            <a:srgbClr val="FF0000"/>
                          </a:solidFill>
                          <a:effectLst/>
                        </a:rPr>
                        <a:t>d) 810 : 9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6" name="Rectangle: Rounded Corners 15"/>
          <p:cNvSpPr/>
          <p:nvPr/>
        </p:nvSpPr>
        <p:spPr>
          <a:xfrm>
            <a:off x="1151897" y="1013859"/>
            <a:ext cx="10239153" cy="4199860"/>
          </a:xfrm>
          <a:prstGeom prst="roundRect">
            <a:avLst/>
          </a:prstGeom>
          <a:solidFill>
            <a:sysClr val="window" lastClr="FFFFFF"/>
          </a:solidFill>
          <a:ln w="57150" cap="flat" cmpd="sng" algn="ctr">
            <a:solidFill>
              <a:srgbClr val="4472C4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sp>
        <p:nvSpPr>
          <p:cNvPr id="18" name="TextBox 43"/>
          <p:cNvSpPr txBox="1">
            <a:spLocks noChangeArrowheads="1"/>
          </p:cNvSpPr>
          <p:nvPr/>
        </p:nvSpPr>
        <p:spPr bwMode="auto">
          <a:xfrm>
            <a:off x="2504256" y="1964512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9" name="TextBox 49"/>
          <p:cNvSpPr txBox="1">
            <a:spLocks noChangeArrowheads="1"/>
          </p:cNvSpPr>
          <p:nvPr/>
        </p:nvSpPr>
        <p:spPr bwMode="auto">
          <a:xfrm>
            <a:off x="1659343" y="1977231"/>
            <a:ext cx="87430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462</a:t>
            </a:r>
          </a:p>
        </p:txBody>
      </p:sp>
      <p:grpSp>
        <p:nvGrpSpPr>
          <p:cNvPr id="20" name="Group 66"/>
          <p:cNvGrpSpPr/>
          <p:nvPr/>
        </p:nvGrpSpPr>
        <p:grpSpPr bwMode="auto">
          <a:xfrm>
            <a:off x="2416457" y="1888078"/>
            <a:ext cx="819151" cy="1431301"/>
            <a:chOff x="2299" y="1252"/>
            <a:chExt cx="516" cy="656"/>
          </a:xfrm>
        </p:grpSpPr>
        <p:cxnSp>
          <p:nvCxnSpPr>
            <p:cNvPr id="21" name="Straight Connector 20"/>
            <p:cNvCxnSpPr/>
            <p:nvPr/>
          </p:nvCxnSpPr>
          <p:spPr>
            <a:xfrm>
              <a:off x="2299" y="1537"/>
              <a:ext cx="516" cy="0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  <p:cxnSp>
          <p:nvCxnSpPr>
            <p:cNvPr id="22" name="Straight Connector 21"/>
            <p:cNvCxnSpPr/>
            <p:nvPr/>
          </p:nvCxnSpPr>
          <p:spPr>
            <a:xfrm>
              <a:off x="2304" y="1252"/>
              <a:ext cx="5" cy="656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</p:grpSp>
      <p:sp>
        <p:nvSpPr>
          <p:cNvPr id="23" name="TextBox 36"/>
          <p:cNvSpPr txBox="1">
            <a:spLocks noChangeArrowheads="1"/>
          </p:cNvSpPr>
          <p:nvPr/>
        </p:nvSpPr>
        <p:spPr bwMode="auto">
          <a:xfrm>
            <a:off x="2416704" y="2452368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4" name="TextBox 38"/>
          <p:cNvSpPr txBox="1">
            <a:spLocks noChangeArrowheads="1"/>
          </p:cNvSpPr>
          <p:nvPr/>
        </p:nvSpPr>
        <p:spPr bwMode="auto">
          <a:xfrm>
            <a:off x="1854133" y="2443830"/>
            <a:ext cx="2857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25" name="TextBox 39"/>
          <p:cNvSpPr txBox="1">
            <a:spLocks noChangeArrowheads="1"/>
          </p:cNvSpPr>
          <p:nvPr/>
        </p:nvSpPr>
        <p:spPr bwMode="auto">
          <a:xfrm>
            <a:off x="1673361" y="2449603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747284" y="1777175"/>
            <a:ext cx="6681983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4 chia 3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được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 1,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viết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 1</a:t>
            </a:r>
          </a:p>
          <a:p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1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nhân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 3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bằng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 3, 4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trừ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 3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bằng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 1.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740434" y="2958618"/>
            <a:ext cx="7670072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Hạ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 6,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được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 16; 16 chia 3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được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 5,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viết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 5.</a:t>
            </a:r>
          </a:p>
          <a:p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5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nhân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 3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bằng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 15; 16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trừ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 15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bằng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 1.</a:t>
            </a:r>
          </a:p>
        </p:txBody>
      </p:sp>
      <p:sp>
        <p:nvSpPr>
          <p:cNvPr id="28" name="TextBox 36"/>
          <p:cNvSpPr txBox="1">
            <a:spLocks noChangeArrowheads="1"/>
          </p:cNvSpPr>
          <p:nvPr/>
        </p:nvSpPr>
        <p:spPr bwMode="auto">
          <a:xfrm>
            <a:off x="2646116" y="2456700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9" name="TextBox 38"/>
          <p:cNvSpPr txBox="1">
            <a:spLocks noChangeArrowheads="1"/>
          </p:cNvSpPr>
          <p:nvPr/>
        </p:nvSpPr>
        <p:spPr bwMode="auto">
          <a:xfrm>
            <a:off x="1849585" y="2871361"/>
            <a:ext cx="2857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5" name="TextBox 38"/>
          <p:cNvSpPr txBox="1">
            <a:spLocks noChangeArrowheads="1"/>
          </p:cNvSpPr>
          <p:nvPr/>
        </p:nvSpPr>
        <p:spPr bwMode="auto">
          <a:xfrm>
            <a:off x="2078566" y="2866286"/>
            <a:ext cx="2857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8" name="TextBox 36"/>
          <p:cNvSpPr txBox="1">
            <a:spLocks noChangeArrowheads="1"/>
          </p:cNvSpPr>
          <p:nvPr/>
        </p:nvSpPr>
        <p:spPr bwMode="auto">
          <a:xfrm>
            <a:off x="2856072" y="2458403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41" name="TextBox 38"/>
          <p:cNvSpPr txBox="1">
            <a:spLocks noChangeArrowheads="1"/>
          </p:cNvSpPr>
          <p:nvPr/>
        </p:nvSpPr>
        <p:spPr bwMode="auto">
          <a:xfrm>
            <a:off x="2096287" y="3335448"/>
            <a:ext cx="2857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3750436" y="4031052"/>
            <a:ext cx="8068867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Hạ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 2,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được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 12; 12 chia 3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được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 4,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viết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 4.</a:t>
            </a:r>
          </a:p>
          <a:p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4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nhân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 3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bằng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 12; 12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trừ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 12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bằng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 0.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572000" y="1038225"/>
            <a:ext cx="6362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</a:rPr>
              <a:t>Mẫu</a:t>
            </a:r>
            <a:r>
              <a:rPr lang="en-US" sz="4000" b="1" dirty="0">
                <a:solidFill>
                  <a:srgbClr val="FF0000"/>
                </a:solidFill>
              </a:rPr>
              <a:t>: 462 : 3 = 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ldLvl="0" animBg="1"/>
      <p:bldP spid="18" grpId="0"/>
      <p:bldP spid="19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5" grpId="0"/>
      <p:bldP spid="38" grpId="0"/>
      <p:bldP spid="41" grpId="0"/>
      <p:bldP spid="42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43"/>
          <p:cNvSpPr txBox="1">
            <a:spLocks noChangeArrowheads="1"/>
          </p:cNvSpPr>
          <p:nvPr/>
        </p:nvSpPr>
        <p:spPr bwMode="auto">
          <a:xfrm>
            <a:off x="1615647" y="1257275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+mj-lt"/>
                <a:ea typeface="Microsoft YaHei" panose="020B0503020204020204" charset="-122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0" name="TextBox 49"/>
          <p:cNvSpPr txBox="1">
            <a:spLocks noChangeArrowheads="1"/>
          </p:cNvSpPr>
          <p:nvPr/>
        </p:nvSpPr>
        <p:spPr bwMode="auto">
          <a:xfrm>
            <a:off x="678268" y="1281906"/>
            <a:ext cx="87430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+mj-lt"/>
                <a:ea typeface="Microsoft YaHei" panose="020B0503020204020204" charset="-122"/>
                <a:cs typeface="Times New Roman" panose="02020603050405020304" pitchFamily="18" charset="0"/>
              </a:rPr>
              <a:t>403</a:t>
            </a:r>
          </a:p>
        </p:txBody>
      </p:sp>
      <p:grpSp>
        <p:nvGrpSpPr>
          <p:cNvPr id="31" name="Group 66"/>
          <p:cNvGrpSpPr/>
          <p:nvPr/>
        </p:nvGrpSpPr>
        <p:grpSpPr bwMode="auto">
          <a:xfrm>
            <a:off x="1512943" y="1391659"/>
            <a:ext cx="850901" cy="883654"/>
            <a:chOff x="2304" y="1272"/>
            <a:chExt cx="536" cy="40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2324" y="1460"/>
              <a:ext cx="516" cy="0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  <p:cxnSp>
          <p:nvCxnSpPr>
            <p:cNvPr id="33" name="Straight Connector 32"/>
            <p:cNvCxnSpPr/>
            <p:nvPr/>
          </p:nvCxnSpPr>
          <p:spPr>
            <a:xfrm>
              <a:off x="2304" y="1272"/>
              <a:ext cx="0" cy="405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</p:grpSp>
      <p:sp>
        <p:nvSpPr>
          <p:cNvPr id="34" name="TextBox 36"/>
          <p:cNvSpPr txBox="1">
            <a:spLocks noChangeArrowheads="1"/>
          </p:cNvSpPr>
          <p:nvPr/>
        </p:nvSpPr>
        <p:spPr bwMode="auto">
          <a:xfrm>
            <a:off x="1515908" y="1730188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+mj-lt"/>
                <a:ea typeface="Microsoft YaHei" panose="020B0503020204020204" charset="-122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5" name="TextBox 38"/>
          <p:cNvSpPr txBox="1">
            <a:spLocks noChangeArrowheads="1"/>
          </p:cNvSpPr>
          <p:nvPr/>
        </p:nvSpPr>
        <p:spPr bwMode="auto">
          <a:xfrm>
            <a:off x="921152" y="1748506"/>
            <a:ext cx="2857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+mj-lt"/>
                <a:ea typeface="Microsoft YaHei" panose="020B0503020204020204" charset="-122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36" name="TextBox 39"/>
          <p:cNvSpPr txBox="1">
            <a:spLocks noChangeArrowheads="1"/>
          </p:cNvSpPr>
          <p:nvPr/>
        </p:nvSpPr>
        <p:spPr bwMode="auto">
          <a:xfrm>
            <a:off x="701811" y="1744753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+mj-lt"/>
                <a:ea typeface="Microsoft YaHei" panose="020B0503020204020204" charset="-122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7" name="TextBox 36"/>
          <p:cNvSpPr txBox="1">
            <a:spLocks noChangeArrowheads="1"/>
          </p:cNvSpPr>
          <p:nvPr/>
        </p:nvSpPr>
        <p:spPr bwMode="auto">
          <a:xfrm>
            <a:off x="1711973" y="1735101"/>
            <a:ext cx="29794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+mj-lt"/>
                <a:ea typeface="Microsoft YaHei" panose="020B0503020204020204" charset="-122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8" name="TextBox 38"/>
          <p:cNvSpPr txBox="1">
            <a:spLocks noChangeArrowheads="1"/>
          </p:cNvSpPr>
          <p:nvPr/>
        </p:nvSpPr>
        <p:spPr bwMode="auto">
          <a:xfrm>
            <a:off x="897694" y="2176036"/>
            <a:ext cx="2857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+mj-lt"/>
                <a:ea typeface="Microsoft YaHei" panose="020B0503020204020204" charset="-122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9" name="TextBox 38"/>
          <p:cNvSpPr txBox="1">
            <a:spLocks noChangeArrowheads="1"/>
          </p:cNvSpPr>
          <p:nvPr/>
        </p:nvSpPr>
        <p:spPr bwMode="auto">
          <a:xfrm>
            <a:off x="1126066" y="2170961"/>
            <a:ext cx="2857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+mj-lt"/>
                <a:ea typeface="Microsoft YaHei" panose="020B0503020204020204" charset="-122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40" name="TextBox 36"/>
          <p:cNvSpPr txBox="1">
            <a:spLocks noChangeArrowheads="1"/>
          </p:cNvSpPr>
          <p:nvPr/>
        </p:nvSpPr>
        <p:spPr bwMode="auto">
          <a:xfrm>
            <a:off x="1945277" y="1729668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+mj-lt"/>
                <a:ea typeface="Microsoft YaHei" panose="020B0503020204020204" charset="-122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41" name="TextBox 38"/>
          <p:cNvSpPr txBox="1">
            <a:spLocks noChangeArrowheads="1"/>
          </p:cNvSpPr>
          <p:nvPr/>
        </p:nvSpPr>
        <p:spPr bwMode="auto">
          <a:xfrm>
            <a:off x="1115212" y="2640123"/>
            <a:ext cx="2857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+mj-lt"/>
                <a:ea typeface="Microsoft YaHei" panose="020B0503020204020204" charset="-122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42" name="TextBox 43"/>
          <p:cNvSpPr txBox="1">
            <a:spLocks noChangeArrowheads="1"/>
          </p:cNvSpPr>
          <p:nvPr/>
        </p:nvSpPr>
        <p:spPr bwMode="auto">
          <a:xfrm>
            <a:off x="4596972" y="1296124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+mj-lt"/>
                <a:ea typeface="Microsoft YaHei" panose="020B0503020204020204" charset="-122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43" name="TextBox 49"/>
          <p:cNvSpPr txBox="1">
            <a:spLocks noChangeArrowheads="1"/>
          </p:cNvSpPr>
          <p:nvPr/>
        </p:nvSpPr>
        <p:spPr bwMode="auto">
          <a:xfrm>
            <a:off x="3659593" y="1310481"/>
            <a:ext cx="87430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+mj-lt"/>
                <a:ea typeface="Microsoft YaHei" panose="020B0503020204020204" charset="-122"/>
                <a:cs typeface="Times New Roman" panose="02020603050405020304" pitchFamily="18" charset="0"/>
              </a:rPr>
              <a:t>518</a:t>
            </a:r>
          </a:p>
        </p:txBody>
      </p:sp>
      <p:grpSp>
        <p:nvGrpSpPr>
          <p:cNvPr id="44" name="Group 66"/>
          <p:cNvGrpSpPr/>
          <p:nvPr/>
        </p:nvGrpSpPr>
        <p:grpSpPr bwMode="auto">
          <a:xfrm>
            <a:off x="4528273" y="1412366"/>
            <a:ext cx="820739" cy="912017"/>
            <a:chOff x="2298" y="1356"/>
            <a:chExt cx="517" cy="418"/>
          </a:xfrm>
        </p:grpSpPr>
        <p:cxnSp>
          <p:nvCxnSpPr>
            <p:cNvPr id="45" name="Straight Connector 44"/>
            <p:cNvCxnSpPr/>
            <p:nvPr/>
          </p:nvCxnSpPr>
          <p:spPr>
            <a:xfrm>
              <a:off x="2299" y="1537"/>
              <a:ext cx="516" cy="0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  <p:cxnSp>
          <p:nvCxnSpPr>
            <p:cNvPr id="46" name="Straight Connector 45"/>
            <p:cNvCxnSpPr/>
            <p:nvPr/>
          </p:nvCxnSpPr>
          <p:spPr>
            <a:xfrm>
              <a:off x="2298" y="1356"/>
              <a:ext cx="5" cy="418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</p:grpSp>
      <p:sp>
        <p:nvSpPr>
          <p:cNvPr id="47" name="TextBox 36"/>
          <p:cNvSpPr txBox="1">
            <a:spLocks noChangeArrowheads="1"/>
          </p:cNvSpPr>
          <p:nvPr/>
        </p:nvSpPr>
        <p:spPr bwMode="auto">
          <a:xfrm>
            <a:off x="4537004" y="1791740"/>
            <a:ext cx="33095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+mj-lt"/>
                <a:ea typeface="Microsoft YaHei" panose="020B0503020204020204" charset="-122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48" name="TextBox 38"/>
          <p:cNvSpPr txBox="1">
            <a:spLocks noChangeArrowheads="1"/>
          </p:cNvSpPr>
          <p:nvPr/>
        </p:nvSpPr>
        <p:spPr bwMode="auto">
          <a:xfrm>
            <a:off x="3881180" y="1768305"/>
            <a:ext cx="2857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+mj-lt"/>
                <a:ea typeface="Microsoft YaHei" panose="020B0503020204020204" charset="-122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49" name="TextBox 39"/>
          <p:cNvSpPr txBox="1">
            <a:spLocks noChangeArrowheads="1"/>
          </p:cNvSpPr>
          <p:nvPr/>
        </p:nvSpPr>
        <p:spPr bwMode="auto">
          <a:xfrm>
            <a:off x="3651565" y="1774077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+mj-lt"/>
                <a:ea typeface="Microsoft YaHei" panose="020B0503020204020204" charset="-122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50" name="TextBox 49"/>
          <p:cNvSpPr txBox="1">
            <a:spLocks noChangeArrowheads="1"/>
          </p:cNvSpPr>
          <p:nvPr/>
        </p:nvSpPr>
        <p:spPr bwMode="auto">
          <a:xfrm>
            <a:off x="4700473" y="1802011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+mj-lt"/>
                <a:ea typeface="Microsoft YaHei" panose="020B0503020204020204" charset="-122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51" name="TextBox 38"/>
          <p:cNvSpPr txBox="1">
            <a:spLocks noChangeArrowheads="1"/>
          </p:cNvSpPr>
          <p:nvPr/>
        </p:nvSpPr>
        <p:spPr bwMode="auto">
          <a:xfrm>
            <a:off x="3879019" y="2204611"/>
            <a:ext cx="2857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+mj-lt"/>
                <a:ea typeface="Microsoft YaHei" panose="020B0503020204020204" charset="-122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52" name="TextBox 51"/>
          <p:cNvSpPr txBox="1">
            <a:spLocks noChangeArrowheads="1"/>
          </p:cNvSpPr>
          <p:nvPr/>
        </p:nvSpPr>
        <p:spPr bwMode="auto">
          <a:xfrm>
            <a:off x="4089090" y="2199536"/>
            <a:ext cx="2857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+mj-lt"/>
                <a:ea typeface="Microsoft YaHei" panose="020B0503020204020204" charset="-122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53" name="TextBox 36"/>
          <p:cNvSpPr txBox="1">
            <a:spLocks noChangeArrowheads="1"/>
          </p:cNvSpPr>
          <p:nvPr/>
        </p:nvSpPr>
        <p:spPr bwMode="auto">
          <a:xfrm>
            <a:off x="4944859" y="1784544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+mj-lt"/>
                <a:ea typeface="Microsoft YaHei" panose="020B0503020204020204" charset="-122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54" name="TextBox 38"/>
          <p:cNvSpPr txBox="1">
            <a:spLocks noChangeArrowheads="1"/>
          </p:cNvSpPr>
          <p:nvPr/>
        </p:nvSpPr>
        <p:spPr bwMode="auto">
          <a:xfrm>
            <a:off x="4096537" y="2668698"/>
            <a:ext cx="2857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+mj-lt"/>
                <a:ea typeface="Microsoft YaHei" panose="020B0503020204020204" charset="-122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55" name="TextBox 43"/>
          <p:cNvSpPr txBox="1">
            <a:spLocks noChangeArrowheads="1"/>
          </p:cNvSpPr>
          <p:nvPr/>
        </p:nvSpPr>
        <p:spPr bwMode="auto">
          <a:xfrm>
            <a:off x="7219131" y="1279321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+mj-lt"/>
                <a:ea typeface="Microsoft YaHei" panose="020B0503020204020204" charset="-122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56" name="TextBox 49"/>
          <p:cNvSpPr txBox="1">
            <a:spLocks noChangeArrowheads="1"/>
          </p:cNvSpPr>
          <p:nvPr/>
        </p:nvSpPr>
        <p:spPr bwMode="auto">
          <a:xfrm>
            <a:off x="6374218" y="1262856"/>
            <a:ext cx="87430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+mj-lt"/>
                <a:ea typeface="Microsoft YaHei" panose="020B0503020204020204" charset="-122"/>
                <a:cs typeface="Times New Roman" panose="02020603050405020304" pitchFamily="18" charset="0"/>
              </a:rPr>
              <a:t>844</a:t>
            </a:r>
          </a:p>
        </p:txBody>
      </p:sp>
      <p:grpSp>
        <p:nvGrpSpPr>
          <p:cNvPr id="57" name="Group 66"/>
          <p:cNvGrpSpPr/>
          <p:nvPr/>
        </p:nvGrpSpPr>
        <p:grpSpPr bwMode="auto">
          <a:xfrm>
            <a:off x="7170883" y="1429906"/>
            <a:ext cx="828676" cy="774561"/>
            <a:chOff x="2293" y="1381"/>
            <a:chExt cx="522" cy="355"/>
          </a:xfrm>
        </p:grpSpPr>
        <p:cxnSp>
          <p:nvCxnSpPr>
            <p:cNvPr id="58" name="Straight Connector 57"/>
            <p:cNvCxnSpPr/>
            <p:nvPr/>
          </p:nvCxnSpPr>
          <p:spPr>
            <a:xfrm>
              <a:off x="2299" y="1537"/>
              <a:ext cx="516" cy="0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  <p:cxnSp>
          <p:nvCxnSpPr>
            <p:cNvPr id="59" name="Straight Connector 58"/>
            <p:cNvCxnSpPr/>
            <p:nvPr/>
          </p:nvCxnSpPr>
          <p:spPr>
            <a:xfrm flipH="1">
              <a:off x="2293" y="1381"/>
              <a:ext cx="0" cy="355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</p:grpSp>
      <p:sp>
        <p:nvSpPr>
          <p:cNvPr id="60" name="TextBox 36"/>
          <p:cNvSpPr txBox="1">
            <a:spLocks noChangeArrowheads="1"/>
          </p:cNvSpPr>
          <p:nvPr/>
        </p:nvSpPr>
        <p:spPr bwMode="auto">
          <a:xfrm>
            <a:off x="7170762" y="1722905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+mj-lt"/>
                <a:ea typeface="Microsoft YaHei" panose="020B0503020204020204" charset="-122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61" name="TextBox 38"/>
          <p:cNvSpPr txBox="1">
            <a:spLocks noChangeArrowheads="1"/>
          </p:cNvSpPr>
          <p:nvPr/>
        </p:nvSpPr>
        <p:spPr bwMode="auto">
          <a:xfrm>
            <a:off x="6617102" y="1738981"/>
            <a:ext cx="2857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+mj-lt"/>
                <a:ea typeface="Microsoft YaHei" panose="020B0503020204020204" charset="-122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62" name="TextBox 39"/>
          <p:cNvSpPr txBox="1">
            <a:spLocks noChangeArrowheads="1"/>
          </p:cNvSpPr>
          <p:nvPr/>
        </p:nvSpPr>
        <p:spPr bwMode="auto">
          <a:xfrm>
            <a:off x="6388236" y="1735228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+mj-lt"/>
                <a:ea typeface="Microsoft YaHei" panose="020B0503020204020204" charset="-122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63" name="TextBox 62"/>
          <p:cNvSpPr txBox="1">
            <a:spLocks noChangeArrowheads="1"/>
          </p:cNvSpPr>
          <p:nvPr/>
        </p:nvSpPr>
        <p:spPr bwMode="auto">
          <a:xfrm>
            <a:off x="7401251" y="1721152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+mj-lt"/>
                <a:ea typeface="Microsoft YaHei" panose="020B0503020204020204" charset="-122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64" name="TextBox 38"/>
          <p:cNvSpPr txBox="1">
            <a:spLocks noChangeArrowheads="1"/>
          </p:cNvSpPr>
          <p:nvPr/>
        </p:nvSpPr>
        <p:spPr bwMode="auto">
          <a:xfrm>
            <a:off x="6593644" y="2156986"/>
            <a:ext cx="2857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+mj-lt"/>
                <a:ea typeface="Microsoft YaHei" panose="020B0503020204020204" charset="-122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65" name="TextBox 64"/>
          <p:cNvSpPr txBox="1">
            <a:spLocks noChangeArrowheads="1"/>
          </p:cNvSpPr>
          <p:nvPr/>
        </p:nvSpPr>
        <p:spPr bwMode="auto">
          <a:xfrm>
            <a:off x="6793441" y="2151911"/>
            <a:ext cx="2857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+mj-lt"/>
                <a:ea typeface="Microsoft YaHei" panose="020B0503020204020204" charset="-122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66" name="TextBox 36"/>
          <p:cNvSpPr txBox="1">
            <a:spLocks noChangeArrowheads="1"/>
          </p:cNvSpPr>
          <p:nvPr/>
        </p:nvSpPr>
        <p:spPr bwMode="auto">
          <a:xfrm>
            <a:off x="7620805" y="1730094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+mj-lt"/>
                <a:ea typeface="Microsoft YaHei" panose="020B0503020204020204" charset="-122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67" name="TextBox 38"/>
          <p:cNvSpPr txBox="1">
            <a:spLocks noChangeArrowheads="1"/>
          </p:cNvSpPr>
          <p:nvPr/>
        </p:nvSpPr>
        <p:spPr bwMode="auto">
          <a:xfrm>
            <a:off x="6811162" y="2621073"/>
            <a:ext cx="2857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+mj-lt"/>
                <a:ea typeface="Microsoft YaHei" panose="020B0503020204020204" charset="-122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68" name="TextBox 43"/>
          <p:cNvSpPr txBox="1">
            <a:spLocks noChangeArrowheads="1"/>
          </p:cNvSpPr>
          <p:nvPr/>
        </p:nvSpPr>
        <p:spPr bwMode="auto">
          <a:xfrm>
            <a:off x="10057581" y="1136446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+mj-lt"/>
                <a:ea typeface="Microsoft YaHei" panose="020B0503020204020204" charset="-122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69" name="TextBox 49"/>
          <p:cNvSpPr txBox="1">
            <a:spLocks noChangeArrowheads="1"/>
          </p:cNvSpPr>
          <p:nvPr/>
        </p:nvSpPr>
        <p:spPr bwMode="auto">
          <a:xfrm>
            <a:off x="9212668" y="1119981"/>
            <a:ext cx="87430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+mj-lt"/>
                <a:ea typeface="Microsoft YaHei" panose="020B0503020204020204" charset="-122"/>
                <a:cs typeface="Times New Roman" panose="02020603050405020304" pitchFamily="18" charset="0"/>
              </a:rPr>
              <a:t>810</a:t>
            </a:r>
          </a:p>
        </p:txBody>
      </p:sp>
      <p:grpSp>
        <p:nvGrpSpPr>
          <p:cNvPr id="70" name="Group 66"/>
          <p:cNvGrpSpPr/>
          <p:nvPr/>
        </p:nvGrpSpPr>
        <p:grpSpPr bwMode="auto">
          <a:xfrm>
            <a:off x="10084877" y="1229782"/>
            <a:ext cx="819151" cy="877108"/>
            <a:chOff x="2299" y="1357"/>
            <a:chExt cx="516" cy="402"/>
          </a:xfrm>
        </p:grpSpPr>
        <p:cxnSp>
          <p:nvCxnSpPr>
            <p:cNvPr id="71" name="Straight Connector 70"/>
            <p:cNvCxnSpPr/>
            <p:nvPr/>
          </p:nvCxnSpPr>
          <p:spPr>
            <a:xfrm>
              <a:off x="2299" y="1537"/>
              <a:ext cx="516" cy="0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  <p:cxnSp>
          <p:nvCxnSpPr>
            <p:cNvPr id="72" name="Straight Connector 71"/>
            <p:cNvCxnSpPr/>
            <p:nvPr/>
          </p:nvCxnSpPr>
          <p:spPr>
            <a:xfrm flipH="1">
              <a:off x="2299" y="1357"/>
              <a:ext cx="11" cy="402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</p:grpSp>
      <p:sp>
        <p:nvSpPr>
          <p:cNvPr id="73" name="TextBox 36"/>
          <p:cNvSpPr txBox="1">
            <a:spLocks noChangeArrowheads="1"/>
          </p:cNvSpPr>
          <p:nvPr/>
        </p:nvSpPr>
        <p:spPr bwMode="auto">
          <a:xfrm>
            <a:off x="10084169" y="1545716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+mj-lt"/>
                <a:ea typeface="Microsoft YaHei" panose="020B0503020204020204" charset="-122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74" name="TextBox 38"/>
          <p:cNvSpPr txBox="1">
            <a:spLocks noChangeArrowheads="1"/>
          </p:cNvSpPr>
          <p:nvPr/>
        </p:nvSpPr>
        <p:spPr bwMode="auto">
          <a:xfrm>
            <a:off x="9657075" y="1558006"/>
            <a:ext cx="2857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+mj-lt"/>
                <a:ea typeface="Microsoft YaHei" panose="020B0503020204020204" charset="-122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75" name="TextBox 39"/>
          <p:cNvSpPr txBox="1">
            <a:spLocks noChangeArrowheads="1"/>
          </p:cNvSpPr>
          <p:nvPr/>
        </p:nvSpPr>
        <p:spPr bwMode="auto">
          <a:xfrm>
            <a:off x="9436236" y="1554253"/>
            <a:ext cx="34593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+mj-lt"/>
                <a:ea typeface="Microsoft YaHei" panose="020B0503020204020204" charset="-122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76" name="TextBox 75"/>
          <p:cNvSpPr txBox="1">
            <a:spLocks noChangeArrowheads="1"/>
          </p:cNvSpPr>
          <p:nvPr/>
        </p:nvSpPr>
        <p:spPr bwMode="auto">
          <a:xfrm>
            <a:off x="10324500" y="1555620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+mj-lt"/>
                <a:ea typeface="Microsoft YaHei" panose="020B0503020204020204" charset="-122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78" name="TextBox 77"/>
          <p:cNvSpPr txBox="1">
            <a:spLocks noChangeArrowheads="1"/>
          </p:cNvSpPr>
          <p:nvPr/>
        </p:nvSpPr>
        <p:spPr bwMode="auto">
          <a:xfrm>
            <a:off x="9652439" y="2009036"/>
            <a:ext cx="2857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+mj-lt"/>
                <a:ea typeface="Microsoft YaHei" panose="020B0503020204020204" charset="-122"/>
                <a:cs typeface="Times New Roman" panose="02020603050405020304" pitchFamily="18" charset="0"/>
              </a:rPr>
              <a:t>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3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6" grpId="0"/>
      <p:bldP spid="60" grpId="0"/>
      <p:bldP spid="61" grpId="0"/>
      <p:bldP spid="62" grpId="0"/>
      <p:bldP spid="63" grpId="0"/>
      <p:bldP spid="64" grpId="0"/>
      <p:bldP spid="65" grpId="0"/>
      <p:bldP spid="66" grpId="0"/>
      <p:bldP spid="67" grpId="0"/>
      <p:bldP spid="68" grpId="0"/>
      <p:bldP spid="69" grpId="0"/>
      <p:bldP spid="73" grpId="0"/>
      <p:bldP spid="74" grpId="0"/>
      <p:bldP spid="75" grpId="0"/>
      <p:bldP spid="76" grpId="0"/>
      <p:bldP spid="7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724" y="207828"/>
            <a:ext cx="912427" cy="79456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25151" y="356214"/>
            <a:ext cx="9907918" cy="6461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nhẩm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endParaRPr lang="en-US" sz="3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1562" y="1066799"/>
            <a:ext cx="4757738" cy="174329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943725" y="942975"/>
            <a:ext cx="42291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400 : 4</a:t>
            </a:r>
          </a:p>
          <a:p>
            <a:r>
              <a:rPr lang="en-US" sz="4000" b="1" dirty="0"/>
              <a:t>600 : 3</a:t>
            </a:r>
          </a:p>
          <a:p>
            <a:r>
              <a:rPr lang="en-US" sz="4000" b="1" dirty="0"/>
              <a:t>800 : 2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6675" y="2957810"/>
            <a:ext cx="455295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i="0" dirty="0">
                <a:solidFill>
                  <a:srgbClr val="FF0000"/>
                </a:solidFill>
                <a:effectLst/>
                <a:latin typeface="+mj-lt"/>
              </a:rPr>
              <a:t>400 : 4</a:t>
            </a:r>
          </a:p>
          <a:p>
            <a:pPr algn="just"/>
            <a:r>
              <a:rPr lang="en-US" sz="3200" b="1" i="0" dirty="0" err="1">
                <a:solidFill>
                  <a:srgbClr val="000000"/>
                </a:solidFill>
                <a:effectLst/>
                <a:latin typeface="+mj-lt"/>
              </a:rPr>
              <a:t>Nhẩm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+mj-lt"/>
              </a:rPr>
              <a:t>: 4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+mj-lt"/>
              </a:rPr>
              <a:t>trăm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+mj-lt"/>
              </a:rPr>
              <a:t> : 4 = 1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+mj-lt"/>
              </a:rPr>
              <a:t>trăm</a:t>
            </a:r>
            <a:endParaRPr lang="en-US" sz="3200" b="1" i="0" dirty="0">
              <a:solidFill>
                <a:srgbClr val="000000"/>
              </a:solidFill>
              <a:effectLst/>
              <a:latin typeface="+mj-lt"/>
            </a:endParaRPr>
          </a:p>
          <a:p>
            <a:pPr algn="just"/>
            <a:r>
              <a:rPr lang="en-US" sz="3200" b="1" i="0" dirty="0">
                <a:solidFill>
                  <a:srgbClr val="000000"/>
                </a:solidFill>
                <a:effectLst/>
                <a:latin typeface="+mj-lt"/>
              </a:rPr>
              <a:t>                  400 : 4 = 100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915026" y="3014960"/>
            <a:ext cx="46482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+mj-lt"/>
              </a:rPr>
              <a:t>600 : 3 </a:t>
            </a:r>
          </a:p>
          <a:p>
            <a:pPr algn="ctr"/>
            <a:r>
              <a:rPr lang="en-US" sz="3200" b="1" dirty="0" err="1">
                <a:latin typeface="+mj-lt"/>
              </a:rPr>
              <a:t>Nhẩm</a:t>
            </a:r>
            <a:r>
              <a:rPr lang="en-US" sz="3200" b="1" dirty="0">
                <a:latin typeface="+mj-lt"/>
              </a:rPr>
              <a:t>: 6 </a:t>
            </a:r>
            <a:r>
              <a:rPr lang="en-US" sz="3200" b="1" dirty="0" err="1">
                <a:latin typeface="+mj-lt"/>
              </a:rPr>
              <a:t>trăm</a:t>
            </a:r>
            <a:r>
              <a:rPr lang="en-US" sz="3200" b="1" dirty="0">
                <a:latin typeface="+mj-lt"/>
              </a:rPr>
              <a:t> : 3 = 2 </a:t>
            </a:r>
            <a:r>
              <a:rPr lang="en-US" sz="3200" b="1" dirty="0" err="1">
                <a:latin typeface="+mj-lt"/>
              </a:rPr>
              <a:t>trăm</a:t>
            </a:r>
            <a:endParaRPr lang="en-US" sz="3200" b="1" dirty="0">
              <a:latin typeface="+mj-lt"/>
            </a:endParaRPr>
          </a:p>
          <a:p>
            <a:pPr algn="ctr"/>
            <a:r>
              <a:rPr lang="en-US" sz="3200" b="1" dirty="0">
                <a:latin typeface="+mj-lt"/>
              </a:rPr>
              <a:t>               600 : 3 = 200</a:t>
            </a:r>
            <a:endParaRPr lang="en-US" sz="3200" b="0" i="0" dirty="0">
              <a:effectLst/>
              <a:latin typeface="+mj-l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390901" y="4529435"/>
            <a:ext cx="46482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+mj-lt"/>
              </a:rPr>
              <a:t>800 : 2 </a:t>
            </a:r>
          </a:p>
          <a:p>
            <a:pPr algn="ctr"/>
            <a:r>
              <a:rPr lang="en-US" sz="3200" b="1" dirty="0" err="1">
                <a:latin typeface="+mj-lt"/>
              </a:rPr>
              <a:t>Nhẩm</a:t>
            </a:r>
            <a:r>
              <a:rPr lang="en-US" sz="3200" b="1" dirty="0">
                <a:latin typeface="+mj-lt"/>
              </a:rPr>
              <a:t>: 8 </a:t>
            </a:r>
            <a:r>
              <a:rPr lang="en-US" sz="3200" b="1" dirty="0" err="1">
                <a:latin typeface="+mj-lt"/>
              </a:rPr>
              <a:t>trăm</a:t>
            </a:r>
            <a:r>
              <a:rPr lang="en-US" sz="3200" b="1" dirty="0">
                <a:latin typeface="+mj-lt"/>
              </a:rPr>
              <a:t> : 2 = 4 </a:t>
            </a:r>
            <a:r>
              <a:rPr lang="en-US" sz="3200" b="1" dirty="0" err="1">
                <a:latin typeface="+mj-lt"/>
              </a:rPr>
              <a:t>trăm</a:t>
            </a:r>
            <a:r>
              <a:rPr lang="en-US" sz="3200" b="1" dirty="0">
                <a:latin typeface="+mj-lt"/>
              </a:rPr>
              <a:t> </a:t>
            </a:r>
          </a:p>
          <a:p>
            <a:pPr algn="ctr"/>
            <a:r>
              <a:rPr lang="en-US" sz="3200" b="1" dirty="0">
                <a:latin typeface="+mj-lt"/>
              </a:rPr>
              <a:t>             800 : 2 = 400</a:t>
            </a:r>
            <a:endParaRPr lang="en-US" sz="3200" b="0" i="0" dirty="0">
              <a:effectLst/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0" grpId="0" build="p"/>
      <p:bldP spid="21" grpId="0" build="p"/>
      <p:bldP spid="22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/>
          <p:cNvSpPr/>
          <p:nvPr/>
        </p:nvSpPr>
        <p:spPr>
          <a:xfrm>
            <a:off x="714375" y="180974"/>
            <a:ext cx="1323975" cy="5048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3. </a:t>
            </a:r>
            <a:r>
              <a:rPr lang="en-US" sz="3600" b="1" dirty="0" err="1">
                <a:solidFill>
                  <a:srgbClr val="FF0000"/>
                </a:solidFill>
              </a:rPr>
              <a:t>Số</a:t>
            </a:r>
            <a:endParaRPr lang="en-US" sz="3600" b="1" dirty="0">
              <a:solidFill>
                <a:srgbClr val="FF0000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714374" y="981075"/>
            <a:ext cx="11039475" cy="1077218"/>
            <a:chOff x="714374" y="981075"/>
            <a:chExt cx="11039475" cy="1077218"/>
          </a:xfrm>
        </p:grpSpPr>
        <p:sp>
          <p:nvSpPr>
            <p:cNvPr id="7" name="TextBox 6"/>
            <p:cNvSpPr txBox="1"/>
            <p:nvPr/>
          </p:nvSpPr>
          <p:spPr>
            <a:xfrm>
              <a:off x="714374" y="981075"/>
              <a:ext cx="11039475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dirty="0" err="1"/>
                <a:t>Biết</a:t>
              </a:r>
              <a:r>
                <a:rPr lang="en-US" sz="3200" dirty="0"/>
                <a:t> con </a:t>
              </a:r>
              <a:r>
                <a:rPr lang="en-US" sz="3200" dirty="0" err="1"/>
                <a:t>rô-bốt</a:t>
              </a:r>
              <a:r>
                <a:rPr lang="en-US" sz="3200" dirty="0"/>
                <a:t> </a:t>
              </a:r>
              <a:r>
                <a:rPr lang="en-US" sz="3200" dirty="0" err="1"/>
                <a:t>cân</a:t>
              </a:r>
              <a:r>
                <a:rPr lang="en-US" sz="3200" dirty="0"/>
                <a:t> </a:t>
              </a:r>
              <a:r>
                <a:rPr lang="en-US" sz="3200" dirty="0" err="1"/>
                <a:t>nặng</a:t>
              </a:r>
              <a:r>
                <a:rPr lang="en-US" sz="3200" dirty="0"/>
                <a:t> 600 g </a:t>
              </a:r>
              <a:r>
                <a:rPr lang="en-US" sz="3200" dirty="0" err="1"/>
                <a:t>và</a:t>
              </a:r>
              <a:r>
                <a:rPr lang="en-US" sz="3200" dirty="0"/>
                <a:t> </a:t>
              </a:r>
              <a:r>
                <a:rPr lang="en-US" sz="3200" dirty="0" err="1"/>
                <a:t>các</a:t>
              </a:r>
              <a:r>
                <a:rPr lang="en-US" sz="3200" dirty="0"/>
                <a:t> </a:t>
              </a:r>
              <a:r>
                <a:rPr lang="en-US" sz="3200" dirty="0" err="1"/>
                <a:t>khối</a:t>
              </a:r>
              <a:r>
                <a:rPr lang="en-US" sz="3200" dirty="0"/>
                <a:t> </a:t>
              </a:r>
              <a:r>
                <a:rPr lang="en-US" sz="3200" dirty="0" err="1"/>
                <a:t>ru-bích</a:t>
              </a:r>
              <a:r>
                <a:rPr lang="en-US" sz="3200" dirty="0"/>
                <a:t> </a:t>
              </a:r>
              <a:r>
                <a:rPr lang="en-US" sz="3200" dirty="0" err="1"/>
                <a:t>giống</a:t>
              </a:r>
              <a:r>
                <a:rPr lang="en-US" sz="3200" dirty="0"/>
                <a:t> </a:t>
              </a:r>
              <a:r>
                <a:rPr lang="en-US" sz="3200" dirty="0" err="1"/>
                <a:t>nhau</a:t>
              </a:r>
              <a:r>
                <a:rPr lang="en-US" sz="3200" dirty="0"/>
                <a:t>. </a:t>
              </a:r>
              <a:r>
                <a:rPr lang="en-US" sz="3200" dirty="0" err="1"/>
                <a:t>Vậy</a:t>
              </a:r>
              <a:r>
                <a:rPr lang="en-US" sz="3200" dirty="0"/>
                <a:t> </a:t>
              </a:r>
              <a:r>
                <a:rPr lang="en-US" sz="3200" dirty="0" err="1"/>
                <a:t>mỗi</a:t>
              </a:r>
              <a:r>
                <a:rPr lang="en-US" sz="3200" dirty="0"/>
                <a:t> </a:t>
              </a:r>
              <a:r>
                <a:rPr lang="en-US" sz="3200" dirty="0" err="1"/>
                <a:t>khối</a:t>
              </a:r>
              <a:r>
                <a:rPr lang="en-US" sz="3200" dirty="0"/>
                <a:t> </a:t>
              </a:r>
              <a:r>
                <a:rPr lang="en-US" sz="3200" dirty="0" err="1"/>
                <a:t>ru-bích</a:t>
              </a:r>
              <a:r>
                <a:rPr lang="en-US" sz="3200" dirty="0"/>
                <a:t> </a:t>
              </a:r>
              <a:r>
                <a:rPr lang="en-US" sz="3200" dirty="0" err="1"/>
                <a:t>cân</a:t>
              </a:r>
              <a:r>
                <a:rPr lang="en-US" sz="3200" dirty="0"/>
                <a:t> </a:t>
              </a:r>
              <a:r>
                <a:rPr lang="en-US" sz="3200" err="1"/>
                <a:t>nặng</a:t>
              </a:r>
              <a:r>
                <a:rPr lang="en-US" sz="3200"/>
                <a:t>         </a:t>
              </a:r>
              <a:r>
                <a:rPr lang="en-US" sz="3200" smtClean="0"/>
                <a:t>   g</a:t>
              </a:r>
              <a:r>
                <a:rPr lang="en-US" sz="3200" dirty="0"/>
                <a:t>.</a:t>
              </a:r>
            </a:p>
          </p:txBody>
        </p:sp>
        <p:sp>
          <p:nvSpPr>
            <p:cNvPr id="9" name="Rectangle: Rounded Corners 8"/>
            <p:cNvSpPr/>
            <p:nvPr/>
          </p:nvSpPr>
          <p:spPr>
            <a:xfrm>
              <a:off x="5934072" y="1543050"/>
              <a:ext cx="807195" cy="466725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/>
                <a:t>?</a:t>
              </a: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950" y="2428875"/>
            <a:ext cx="5123426" cy="28194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5629275" y="2524125"/>
            <a:ext cx="634365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0" dirty="0" err="1">
                <a:solidFill>
                  <a:srgbClr val="008000"/>
                </a:solidFill>
                <a:effectLst/>
                <a:latin typeface="+mj-lt"/>
              </a:rPr>
              <a:t>Bài</a:t>
            </a:r>
            <a:r>
              <a:rPr lang="en-US" sz="3600" b="1" i="0" dirty="0">
                <a:solidFill>
                  <a:srgbClr val="008000"/>
                </a:solidFill>
                <a:effectLst/>
                <a:latin typeface="+mj-lt"/>
              </a:rPr>
              <a:t> </a:t>
            </a:r>
            <a:r>
              <a:rPr lang="en-US" sz="3600" b="1" i="0" dirty="0" err="1">
                <a:solidFill>
                  <a:srgbClr val="008000"/>
                </a:solidFill>
                <a:effectLst/>
                <a:latin typeface="+mj-lt"/>
              </a:rPr>
              <a:t>giải</a:t>
            </a:r>
            <a:r>
              <a:rPr lang="en-US" sz="3600" b="1" i="0" dirty="0">
                <a:solidFill>
                  <a:srgbClr val="008000"/>
                </a:solidFill>
                <a:effectLst/>
                <a:latin typeface="+mj-lt"/>
              </a:rPr>
              <a:t>:</a:t>
            </a:r>
            <a:endParaRPr lang="en-US" sz="3600" b="0" i="0" dirty="0">
              <a:solidFill>
                <a:srgbClr val="000000"/>
              </a:solidFill>
              <a:effectLst/>
              <a:latin typeface="+mj-lt"/>
            </a:endParaRPr>
          </a:p>
          <a:p>
            <a:pPr algn="ctr"/>
            <a:r>
              <a:rPr lang="en-US" sz="3600" b="0" i="0" dirty="0" err="1">
                <a:solidFill>
                  <a:srgbClr val="000000"/>
                </a:solidFill>
                <a:effectLst/>
                <a:latin typeface="+mj-lt"/>
              </a:rPr>
              <a:t>Cân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+mj-lt"/>
              </a:rPr>
              <a:t>nặng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+mj-lt"/>
              </a:rPr>
              <a:t>của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+mj-lt"/>
              </a:rPr>
              <a:t>mỗi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+mj-lt"/>
              </a:rPr>
              <a:t>khối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+mj-lt"/>
              </a:rPr>
              <a:t>ru-bích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+mj-lt"/>
              </a:rPr>
              <a:t>là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+mj-lt"/>
              </a:rPr>
              <a:t>:</a:t>
            </a:r>
          </a:p>
          <a:p>
            <a:pPr algn="ctr"/>
            <a:r>
              <a:rPr lang="en-US" sz="3600" b="0" i="0" dirty="0">
                <a:solidFill>
                  <a:srgbClr val="000000"/>
                </a:solidFill>
                <a:effectLst/>
                <a:latin typeface="+mj-lt"/>
              </a:rPr>
              <a:t>600 : 4 = 150 (g)</a:t>
            </a:r>
          </a:p>
          <a:p>
            <a:pPr algn="ctr"/>
            <a:r>
              <a:rPr lang="en-US" sz="3600" b="0" i="0" dirty="0" err="1">
                <a:solidFill>
                  <a:srgbClr val="000000"/>
                </a:solidFill>
                <a:effectLst/>
                <a:latin typeface="+mj-lt"/>
              </a:rPr>
              <a:t>Đáp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+mj-lt"/>
              </a:rPr>
              <a:t>số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+mj-lt"/>
              </a:rPr>
              <a:t>: 150 g</a:t>
            </a:r>
          </a:p>
        </p:txBody>
      </p:sp>
      <p:sp>
        <p:nvSpPr>
          <p:cNvPr id="8" name="Rectangle: Rounded Corners 8"/>
          <p:cNvSpPr/>
          <p:nvPr/>
        </p:nvSpPr>
        <p:spPr>
          <a:xfrm>
            <a:off x="5835173" y="1558616"/>
            <a:ext cx="1004991" cy="4667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rgbClr val="FF0000"/>
                </a:solidFill>
              </a:rPr>
              <a:t>150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uild="p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/>
          <p:cNvSpPr/>
          <p:nvPr/>
        </p:nvSpPr>
        <p:spPr>
          <a:xfrm>
            <a:off x="714375" y="180974"/>
            <a:ext cx="5086350" cy="5048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Chọn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trả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lời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đúng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95275" y="1047750"/>
            <a:ext cx="116395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i="0" dirty="0">
                <a:solidFill>
                  <a:srgbClr val="000000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Rô-bốt, Mai và Việt lần lượt tung 3 quân cờ của mình vào một tấm bảng. Kết quả tung và số điểm của mỗi bạn nhận được như sau:</a:t>
            </a:r>
            <a:endParaRPr lang="en-US" sz="3200" b="1" dirty="0">
              <a:latin typeface="Calibri" panose="020F0502020204030204" charset="0"/>
              <a:cs typeface="Calibri" panose="020F050202020403020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4625" y="2128837"/>
            <a:ext cx="6505575" cy="2684695"/>
          </a:xfrm>
          <a:prstGeom prst="rect">
            <a:avLst/>
          </a:prstGeom>
        </p:spPr>
      </p:pic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2714625" y="5559584"/>
          <a:ext cx="6838950" cy="487680"/>
        </p:xfrm>
        <a:graphic>
          <a:graphicData uri="http://schemas.openxmlformats.org/drawingml/2006/table">
            <a:tbl>
              <a:tblPr/>
              <a:tblGrid>
                <a:gridCol w="227965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27965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27965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 fontAlgn="t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</a:rPr>
                        <a:t>A. 115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</a:rPr>
                        <a:t>điểm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</a:rPr>
                        <a:t>  B. 125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</a:rPr>
                        <a:t>điểm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</a:rPr>
                        <a:t>  C. 135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</a:rPr>
                        <a:t>điểm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2419350" y="4847938"/>
            <a:ext cx="776163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cs typeface="Open Sans" panose="020B0606030504020204" pitchFamily="34" charset="0"/>
              </a:rPr>
              <a:t>Số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cs typeface="Open Sans" panose="020B0606030504020204" pitchFamily="34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cs typeface="Open Sans" panose="020B0606030504020204" pitchFamily="34" charset="0"/>
              </a:rPr>
              <a:t>điểm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cs typeface="Open Sans" panose="020B0606030504020204" pitchFamily="34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cs typeface="Open Sans" panose="020B0606030504020204" pitchFamily="34" charset="0"/>
              </a:rPr>
              <a:t>của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cs typeface="Open Sans" panose="020B0606030504020204" pitchFamily="34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cs typeface="Open Sans" panose="020B0606030504020204" pitchFamily="34" charset="0"/>
              </a:rPr>
              <a:t>Việt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cs typeface="Open Sans" panose="020B0606030504020204" pitchFamily="34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cs typeface="Open Sans" panose="020B0606030504020204" pitchFamily="34" charset="0"/>
              </a:rPr>
              <a:t>nhận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cs typeface="Open Sans" panose="020B0606030504020204" pitchFamily="34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cs typeface="Open Sans" panose="020B0606030504020204" pitchFamily="34" charset="0"/>
              </a:rPr>
              <a:t>được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cs typeface="Open Sans" panose="020B0606030504020204" pitchFamily="34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cs typeface="Open Sans" panose="020B0606030504020204" pitchFamily="34" charset="0"/>
              </a:rPr>
              <a:t>là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cs typeface="Open Sans" panose="020B0606030504020204" pitchFamily="34" charset="0"/>
              </a:rPr>
              <a:t>:</a:t>
            </a:r>
            <a:endParaRPr kumimoji="0" lang="en-US" altLang="en-US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89684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990600" y="507407"/>
            <a:ext cx="9848850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                                   Tóm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tắt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 charset="0"/>
              <a:ea typeface="+mn-ea"/>
              <a:cs typeface="Calibri" panose="020F050202020403020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Rô-bốt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: 3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quân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cờ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nằm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ngoài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hình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tròn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0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điểm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 charset="0"/>
              <a:ea typeface="+mn-ea"/>
              <a:cs typeface="Calibri" panose="020F050202020403020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Mai: 3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quân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cờ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nằm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trong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hình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tròn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375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điểm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 charset="0"/>
              <a:ea typeface="+mn-ea"/>
              <a:cs typeface="Calibri" panose="020F050202020403020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Việt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: 1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quân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cờ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nằm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trong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hình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tròn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...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điểm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55490" y="2716397"/>
            <a:ext cx="1123950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tabLst>
                <a:tab pos="4454525" algn="l"/>
                <a:tab pos="5029200" algn="l"/>
              </a:tabLst>
            </a:pPr>
            <a:r>
              <a:rPr lang="en-US" sz="3200" b="1" i="0" smtClean="0">
                <a:solidFill>
                  <a:srgbClr val="008000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                                         Bài</a:t>
            </a:r>
            <a:r>
              <a:rPr lang="vi-VN" sz="3200" b="1" i="0" smtClean="0">
                <a:solidFill>
                  <a:srgbClr val="008000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 giải:</a:t>
            </a:r>
            <a:endParaRPr lang="en-US" sz="3200" b="1" dirty="0">
              <a:solidFill>
                <a:srgbClr val="000000"/>
              </a:solidFill>
              <a:latin typeface="Calibri" panose="020F0502020204030204" charset="0"/>
              <a:cs typeface="Calibri" panose="020F0502020204030204" charset="0"/>
            </a:endParaRPr>
          </a:p>
          <a:p>
            <a:pPr algn="ctr"/>
            <a:r>
              <a:rPr lang="vi-VN" sz="3200" b="1" i="0" smtClean="0">
                <a:solidFill>
                  <a:srgbClr val="000000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Mỗi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quân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cờ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200" b="1" i="0" err="1">
                <a:solidFill>
                  <a:srgbClr val="000000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được</a:t>
            </a:r>
            <a:r>
              <a:rPr lang="en-US" sz="3200" b="1" i="0">
                <a:solidFill>
                  <a:srgbClr val="000000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200" b="1" i="0" smtClean="0">
                <a:solidFill>
                  <a:srgbClr val="000000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tung vào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bảng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tương ứng với số </a:t>
            </a:r>
            <a:r>
              <a:rPr lang="vi-VN" sz="3200" b="1" i="0">
                <a:solidFill>
                  <a:srgbClr val="000000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điểm </a:t>
            </a:r>
            <a:r>
              <a:rPr lang="vi-VN" sz="3200" b="1" i="0" smtClean="0">
                <a:solidFill>
                  <a:srgbClr val="000000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là:</a:t>
            </a:r>
            <a:r>
              <a:rPr lang="en-US" sz="3200" b="1" i="0" smtClean="0">
                <a:solidFill>
                  <a:srgbClr val="000000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                                </a:t>
            </a:r>
            <a:r>
              <a:rPr lang="vi-VN" sz="3200" b="1" i="0" smtClean="0">
                <a:solidFill>
                  <a:srgbClr val="000000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375 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: 3 = 125 (điểm)</a:t>
            </a:r>
          </a:p>
          <a:p>
            <a:pPr algn="just"/>
            <a:r>
              <a:rPr lang="vi-VN" sz="3200" b="1" i="0" dirty="0">
                <a:solidFill>
                  <a:srgbClr val="000000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Việt có 1 quân cờ được vào tấm bảng nên số điểm của Việt là: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125 điểm.</a:t>
            </a:r>
          </a:p>
          <a:p>
            <a:pPr algn="ctr"/>
            <a:r>
              <a:rPr lang="en-US" sz="3200" b="1" i="0" smtClean="0">
                <a:solidFill>
                  <a:srgbClr val="FF0000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            </a:t>
            </a:r>
            <a:r>
              <a:rPr lang="vi-VN" sz="3200" b="1" i="0" smtClean="0">
                <a:solidFill>
                  <a:srgbClr val="FF0000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Chọn </a:t>
            </a:r>
            <a:r>
              <a:rPr lang="vi-VN" sz="3200" b="1" i="0" dirty="0">
                <a:solidFill>
                  <a:srgbClr val="FF0000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đáp án B.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/>
          <p:cNvSpPr/>
          <p:nvPr/>
        </p:nvSpPr>
        <p:spPr>
          <a:xfrm>
            <a:off x="714375" y="180974"/>
            <a:ext cx="5086350" cy="5048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Chọn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trả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lời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đúng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95275" y="1047750"/>
            <a:ext cx="116395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i="0" dirty="0">
                <a:solidFill>
                  <a:srgbClr val="000000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Rô-bốt, Mai và Việt lần lượt tung 3 quân cờ của mình vào một tấm bảng. Kết quả tung và số điểm của mỗi bạn nhận được như sau:</a:t>
            </a:r>
            <a:endParaRPr lang="en-US" sz="3200" b="1" dirty="0">
              <a:latin typeface="Calibri" panose="020F0502020204030204" charset="0"/>
              <a:cs typeface="Calibri" panose="020F050202020403020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4625" y="2128837"/>
            <a:ext cx="6505575" cy="2684695"/>
          </a:xfrm>
          <a:prstGeom prst="rect">
            <a:avLst/>
          </a:prstGeom>
        </p:spPr>
      </p:pic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2714625" y="5559584"/>
          <a:ext cx="6838950" cy="487680"/>
        </p:xfrm>
        <a:graphic>
          <a:graphicData uri="http://schemas.openxmlformats.org/drawingml/2006/table">
            <a:tbl>
              <a:tblPr/>
              <a:tblGrid>
                <a:gridCol w="227965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27965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27965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 fontAlgn="t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</a:rPr>
                        <a:t>A. 115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</a:rPr>
                        <a:t>điểm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</a:rPr>
                        <a:t>  B. 125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</a:rPr>
                        <a:t>điểm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</a:rPr>
                        <a:t>  C. 135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</a:rPr>
                        <a:t>điểm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2419350" y="4847938"/>
            <a:ext cx="776163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cs typeface="Open Sans" panose="020B0606030504020204" pitchFamily="34" charset="0"/>
              </a:rPr>
              <a:t>Số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cs typeface="Open Sans" panose="020B0606030504020204" pitchFamily="34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cs typeface="Open Sans" panose="020B0606030504020204" pitchFamily="34" charset="0"/>
              </a:rPr>
              <a:t>điểm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cs typeface="Open Sans" panose="020B0606030504020204" pitchFamily="34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cs typeface="Open Sans" panose="020B0606030504020204" pitchFamily="34" charset="0"/>
              </a:rPr>
              <a:t>của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cs typeface="Open Sans" panose="020B0606030504020204" pitchFamily="34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cs typeface="Open Sans" panose="020B0606030504020204" pitchFamily="34" charset="0"/>
              </a:rPr>
              <a:t>Việt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cs typeface="Open Sans" panose="020B0606030504020204" pitchFamily="34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cs typeface="Open Sans" panose="020B0606030504020204" pitchFamily="34" charset="0"/>
              </a:rPr>
              <a:t>nhận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cs typeface="Open Sans" panose="020B0606030504020204" pitchFamily="34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cs typeface="Open Sans" panose="020B0606030504020204" pitchFamily="34" charset="0"/>
              </a:rPr>
              <a:t>được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cs typeface="Open Sans" panose="020B0606030504020204" pitchFamily="34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cs typeface="Open Sans" panose="020B0606030504020204" pitchFamily="34" charset="0"/>
              </a:rPr>
              <a:t>là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cs typeface="Open Sans" panose="020B0606030504020204" pitchFamily="34" charset="0"/>
              </a:rPr>
              <a:t>:</a:t>
            </a:r>
            <a:endParaRPr kumimoji="0" lang="en-US" altLang="en-US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7580827"/>
              </p:ext>
            </p:extLst>
          </p:nvPr>
        </p:nvGraphicFramePr>
        <p:xfrm>
          <a:off x="2695575" y="5544766"/>
          <a:ext cx="6838950" cy="1131552"/>
        </p:xfrm>
        <a:graphic>
          <a:graphicData uri="http://schemas.openxmlformats.org/drawingml/2006/table">
            <a:tbl>
              <a:tblPr/>
              <a:tblGrid>
                <a:gridCol w="227965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27965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27965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1131552">
                <a:tc>
                  <a:txBody>
                    <a:bodyPr/>
                    <a:lstStyle/>
                    <a:p>
                      <a:pPr algn="just" fontAlgn="t"/>
                      <a:endParaRPr lang="en-US" sz="32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</a:rPr>
                        <a:t>  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effectLst/>
                        </a:rPr>
                        <a:t>B. 125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effectLst/>
                        </a:rPr>
                        <a:t>điểm</a:t>
                      </a:r>
                      <a:endParaRPr lang="en-US" sz="3200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</a:rPr>
                        <a:t>  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13123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/>
          <p:cNvSpPr/>
          <p:nvPr/>
        </p:nvSpPr>
        <p:spPr>
          <a:xfrm>
            <a:off x="714375" y="180974"/>
            <a:ext cx="10820400" cy="168592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vi-VN" sz="3200" b="1" dirty="0">
                <a:solidFill>
                  <a:srgbClr val="0070C0"/>
                </a:solidFill>
                <a:latin typeface="Calibri" panose="020F0502020204030204"/>
              </a:rPr>
              <a:t>5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/>
              </a:rPr>
              <a:t>.</a:t>
            </a:r>
            <a:r>
              <a:rPr lang="vi-VN" sz="3200" b="1" dirty="0">
                <a:solidFill>
                  <a:srgbClr val="0070C0"/>
                </a:solidFill>
                <a:latin typeface="Calibri" panose="020F0502020204030204"/>
              </a:rPr>
              <a:t> Một trang trại có 15 con lạc đà có 1 bướu, còn lại là lạc đà có 2 bướu. Biết rằng chúng có tất cả 225 cái bướu. Hỏi trang trại đó có bao nhiêu con lạc đà có 2 bướu?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9279" y="2193756"/>
            <a:ext cx="4591272" cy="296879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1970812"/>
            <a:ext cx="7258050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sng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+mj-lt"/>
                <a:cs typeface="Calibri" panose="020F0502020204030204" charset="0"/>
              </a:rPr>
              <a:t>Gợi</a:t>
            </a:r>
            <a:r>
              <a:rPr kumimoji="0" lang="en-US" sz="3200" b="1" i="0" u="sng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+mj-lt"/>
                <a:cs typeface="Calibri" panose="020F0502020204030204" charset="0"/>
              </a:rPr>
              <a:t> ý</a:t>
            </a:r>
            <a:endParaRPr kumimoji="0" lang="en-US" sz="3200" b="1" i="0" u="sng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+mj-lt"/>
              <a:cs typeface="Calibri" panose="020F0502020204030204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nl-NL" sz="3200" dirty="0">
                <a:latin typeface="+mj-lt"/>
              </a:rPr>
              <a:t>Trang trại có 15 con lạc đà 1 bướu nên tổng số bướu của những con lạc đà có 1 bướu là 15.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nl-NL" sz="3200" dirty="0">
                <a:latin typeface="+mj-lt"/>
              </a:rPr>
              <a:t>Như vậy, tổng số bướu của những con lạc đà có 2 bướu là: 225 - 15 = 210 (cái)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200" dirty="0">
                <a:latin typeface="Calibri" panose="020F0502020204030204" charset="0"/>
                <a:cs typeface="Calibri" panose="020F0502020204030204" charset="0"/>
              </a:rPr>
              <a:t>Số con lạc đà có 2 bướu của trang trại đó là: 210: 2 </a:t>
            </a:r>
            <a:endParaRPr lang="en-US" sz="3200" dirty="0">
              <a:latin typeface="Calibri" panose="020F0502020204030204" charset="0"/>
              <a:cs typeface="Calibri" panose="020F0502020204030204" charset="0"/>
            </a:endParaRPr>
          </a:p>
          <a:p>
            <a:pPr algn="just"/>
            <a:endParaRPr lang="nl-NL" sz="3200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00075" y="1046887"/>
            <a:ext cx="11239500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giải: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nl-NL" sz="3200" b="1" dirty="0">
                <a:solidFill>
                  <a:srgbClr val="FF0000"/>
                </a:solidFill>
              </a:rPr>
              <a:t>15 con lạc đà có 1 bướu có tất cả 15 cái bướu.</a:t>
            </a:r>
            <a:endParaRPr lang="en-US" sz="3200" b="1" dirty="0">
              <a:solidFill>
                <a:srgbClr val="FF0000"/>
              </a:solidFill>
            </a:endParaRPr>
          </a:p>
          <a:p>
            <a:pPr algn="ctr"/>
            <a:r>
              <a:rPr lang="nl-NL" sz="3200" b="1" dirty="0">
                <a:solidFill>
                  <a:srgbClr val="FF0000"/>
                </a:solidFill>
              </a:rPr>
              <a:t>Tổng số bướu của lạc đà có 2 bướu là:</a:t>
            </a:r>
            <a:endParaRPr lang="en-US" sz="3200" b="1" dirty="0">
              <a:solidFill>
                <a:srgbClr val="FF0000"/>
              </a:solidFill>
            </a:endParaRPr>
          </a:p>
          <a:p>
            <a:pPr algn="ctr"/>
            <a:r>
              <a:rPr lang="nl-NL" sz="3200" b="1" dirty="0">
                <a:solidFill>
                  <a:srgbClr val="FF0000"/>
                </a:solidFill>
              </a:rPr>
              <a:t>225 – 15 = 210 (cái)</a:t>
            </a:r>
            <a:endParaRPr lang="en-US" sz="3200" b="1" dirty="0">
              <a:solidFill>
                <a:srgbClr val="FF0000"/>
              </a:solidFill>
            </a:endParaRPr>
          </a:p>
          <a:p>
            <a:pPr algn="ctr"/>
            <a:r>
              <a:rPr lang="nl-NL" sz="3200" b="1" dirty="0">
                <a:solidFill>
                  <a:srgbClr val="FF0000"/>
                </a:solidFill>
              </a:rPr>
              <a:t>Số con lạc đà có 2 bướu trong trang trại là:</a:t>
            </a:r>
            <a:endParaRPr lang="en-US" sz="3200" b="1" dirty="0">
              <a:solidFill>
                <a:srgbClr val="FF0000"/>
              </a:solidFill>
            </a:endParaRPr>
          </a:p>
          <a:p>
            <a:pPr algn="ctr"/>
            <a:r>
              <a:rPr lang="nl-NL" sz="3200" b="1" dirty="0">
                <a:solidFill>
                  <a:srgbClr val="FF0000"/>
                </a:solidFill>
              </a:rPr>
              <a:t>210 : 2 = 105 (con)</a:t>
            </a:r>
            <a:endParaRPr lang="en-US" sz="3200" b="1" dirty="0">
              <a:solidFill>
                <a:srgbClr val="FF0000"/>
              </a:solidFill>
            </a:endParaRPr>
          </a:p>
          <a:p>
            <a:pPr algn="ctr"/>
            <a:r>
              <a:rPr lang="nl-NL" sz="3200" b="1">
                <a:solidFill>
                  <a:srgbClr val="FF0000"/>
                </a:solidFill>
              </a:rPr>
              <a:t>                   Đáp </a:t>
            </a:r>
            <a:r>
              <a:rPr lang="nl-NL" sz="3200" b="1" dirty="0">
                <a:solidFill>
                  <a:srgbClr val="FF0000"/>
                </a:solidFill>
              </a:rPr>
              <a:t>số: </a:t>
            </a:r>
            <a:r>
              <a:rPr lang="nl-NL" sz="3200" b="1">
                <a:solidFill>
                  <a:srgbClr val="FF0000"/>
                </a:solidFill>
              </a:rPr>
              <a:t>105 con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cs typeface="Calibri" panose="020F050202020403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32185" y="1924334"/>
            <a:ext cx="7825153" cy="2788343"/>
          </a:xfrm>
          <a:prstGeom prst="rect">
            <a:avLst/>
          </a:prstGeom>
          <a:noFill/>
        </p:spPr>
        <p:txBody>
          <a:bodyPr wrap="square" rtlCol="0">
            <a:prstTxWarp prst="textChevron">
              <a:avLst/>
            </a:prstTxWarp>
            <a:spAutoFit/>
          </a:bodyPr>
          <a:lstStyle/>
          <a:p>
            <a:pPr algn="ctr"/>
            <a:r>
              <a:rPr lang="en-US" sz="7200" b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Vận dụng </a:t>
            </a:r>
            <a:endParaRPr lang="en-US" sz="72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1661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457200" indent="-457200">
              <a:lnSpc>
                <a:spcPct val="120000"/>
              </a:lnSpc>
              <a:spcBef>
                <a:spcPts val="0"/>
              </a:spcBef>
            </a:pPr>
            <a:r>
              <a:rPr lang="nl-NL" sz="6000" b="1">
                <a:latin typeface="Times New Roman"/>
                <a:ea typeface="Times New Roman"/>
              </a:rPr>
              <a:t>Bài 37: CHIA SỐ CÓ BA CHỮ SỐ CHO SỐ CÓ MỘT CHỮ SỐ – Trang 102</a:t>
            </a:r>
            <a:r>
              <a:rPr lang="en-US" sz="5400">
                <a:latin typeface="Times New Roman"/>
                <a:ea typeface="Times New Roman"/>
              </a:rPr>
              <a:t/>
            </a:r>
            <a:br>
              <a:rPr lang="en-US" sz="5400">
                <a:latin typeface="Times New Roman"/>
                <a:ea typeface="Times New Roman"/>
              </a:rPr>
            </a:br>
            <a:r>
              <a:rPr lang="nl-NL" sz="6000" b="1">
                <a:latin typeface="Times New Roman"/>
                <a:ea typeface="Times New Roman"/>
              </a:rPr>
              <a:t>Tiết 3</a:t>
            </a:r>
            <a:r>
              <a:rPr lang="en-US" sz="5400">
                <a:latin typeface="Times New Roman"/>
                <a:ea typeface="Times New Roman"/>
              </a:rPr>
              <a:t/>
            </a:r>
            <a:br>
              <a:rPr lang="en-US" sz="5400">
                <a:latin typeface="Times New Roman"/>
                <a:ea typeface="Times New Roman"/>
              </a:rPr>
            </a:br>
            <a:endParaRPr lang="en-US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3266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52400" y="-1"/>
            <a:ext cx="12344400" cy="7576457"/>
          </a:xfrm>
          <a:prstGeom prst="rect">
            <a:avLst/>
          </a:prstGeom>
        </p:spPr>
      </p:pic>
      <p:pic>
        <p:nvPicPr>
          <p:cNvPr id="6" name="bay_gio_chu_bo_doi_se_to_chuc_cho_cac_ban_tro_f1cf16b3-de60-4809-9bf1-08cf250c821e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867410" y="113030"/>
            <a:ext cx="495300" cy="495300"/>
          </a:xfrm>
          <a:prstGeom prst="rect">
            <a:avLst/>
          </a:prstGeom>
        </p:spPr>
      </p:pic>
      <p:sp>
        <p:nvSpPr>
          <p:cNvPr id="7" name="Rectangles 6"/>
          <p:cNvSpPr/>
          <p:nvPr/>
        </p:nvSpPr>
        <p:spPr>
          <a:xfrm>
            <a:off x="1376680" y="309880"/>
            <a:ext cx="8747760" cy="212280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altLang="zh-CN" sz="6600" b="1">
                <a:ln w="15875"/>
                <a:solidFill>
                  <a:prstClr val="white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Cambria" panose="02040503050406030204" charset="0"/>
                <a:cs typeface="Cambria" panose="02040503050406030204" charset="0"/>
              </a:rPr>
              <a:t>Trò chơi: </a:t>
            </a:r>
          </a:p>
          <a:p>
            <a:pPr algn="ctr"/>
            <a:r>
              <a:rPr lang="en-US" altLang="zh-CN" sz="6600" b="1">
                <a:ln w="15875"/>
                <a:solidFill>
                  <a:prstClr val="white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Cambria" panose="02040503050406030204" charset="0"/>
                <a:cs typeface="Cambria" panose="02040503050406030204" charset="0"/>
              </a:rPr>
              <a:t>“Chia quân công bằng”</a:t>
            </a:r>
          </a:p>
        </p:txBody>
      </p:sp>
      <p:sp>
        <p:nvSpPr>
          <p:cNvPr id="8" name="Rectangles 7"/>
          <p:cNvSpPr/>
          <p:nvPr/>
        </p:nvSpPr>
        <p:spPr>
          <a:xfrm>
            <a:off x="1442720" y="309880"/>
            <a:ext cx="8747760" cy="212280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altLang="zh-CN" sz="6600" b="1">
                <a:ln w="15875"/>
                <a:solidFill>
                  <a:srgbClr val="00B05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Cambria" panose="02040503050406030204" charset="0"/>
                <a:cs typeface="Cambria" panose="02040503050406030204" charset="0"/>
              </a:rPr>
              <a:t>Trò chơi: </a:t>
            </a:r>
          </a:p>
          <a:p>
            <a:pPr algn="ctr"/>
            <a:r>
              <a:rPr lang="en-US" altLang="zh-CN" sz="6600" b="1">
                <a:ln w="15875"/>
                <a:solidFill>
                  <a:srgbClr val="00B05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Cambria" panose="02040503050406030204" charset="0"/>
                <a:cs typeface="Cambria" panose="02040503050406030204" charset="0"/>
              </a:rPr>
              <a:t>“Chia quân công bằng”</a:t>
            </a:r>
          </a:p>
        </p:txBody>
      </p:sp>
    </p:spTree>
    <p:extLst>
      <p:ext uri="{BB962C8B-B14F-4D97-AF65-F5344CB8AC3E}">
        <p14:creationId xmlns:p14="http://schemas.microsoft.com/office/powerpoint/2010/main" val="2438736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674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iết kế chưa có tên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01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784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65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showWhenStopped="0">
                <p:cTn id="7" fill="hold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b="10894"/>
          <a:stretch>
            <a:fillRect/>
          </a:stretch>
        </p:blipFill>
        <p:spPr>
          <a:xfrm>
            <a:off x="0" y="8745"/>
            <a:ext cx="12192000" cy="6925455"/>
          </a:xfrm>
          <a:prstGeom prst="rect">
            <a:avLst/>
          </a:prstGeom>
        </p:spPr>
      </p:pic>
      <p:grpSp>
        <p:nvGrpSpPr>
          <p:cNvPr id="30" name="Group 29"/>
          <p:cNvGrpSpPr/>
          <p:nvPr/>
        </p:nvGrpSpPr>
        <p:grpSpPr>
          <a:xfrm>
            <a:off x="407036" y="528955"/>
            <a:ext cx="11550650" cy="1782445"/>
            <a:chOff x="-91221" y="177727"/>
            <a:chExt cx="8443101" cy="2133415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4">
              <a:lum/>
            </a:blip>
            <a:stretch>
              <a:fillRect/>
            </a:stretch>
          </p:blipFill>
          <p:spPr>
            <a:xfrm>
              <a:off x="-91221" y="177727"/>
              <a:ext cx="8443101" cy="2133415"/>
            </a:xfrm>
            <a:prstGeom prst="rect">
              <a:avLst/>
            </a:prstGeom>
          </p:spPr>
        </p:pic>
        <p:sp>
          <p:nvSpPr>
            <p:cNvPr id="32" name="TextBox 31"/>
            <p:cNvSpPr txBox="1"/>
            <p:nvPr/>
          </p:nvSpPr>
          <p:spPr>
            <a:xfrm>
              <a:off x="36423" y="412577"/>
              <a:ext cx="8152536" cy="15823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609600"/>
              <a:r>
                <a:rPr lang="en-US" altLang="vi-VN" sz="40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 đơn vị bộ đội </a:t>
              </a:r>
              <a:r>
                <a:rPr lang="en-US" altLang="vi-VN" sz="40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 </a:t>
              </a:r>
              <a:r>
                <a:rPr lang="en-US" altLang="vi-VN" sz="400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108 </a:t>
              </a:r>
              <a:r>
                <a:rPr lang="en-US" altLang="vi-VN" sz="40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chiến sĩ được chia đều </a:t>
              </a:r>
              <a:r>
                <a:rPr lang="en-US" altLang="vi-VN" sz="40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vào </a:t>
              </a:r>
              <a:r>
                <a:rPr lang="en-US" altLang="vi-VN" sz="400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9 </a:t>
              </a:r>
              <a:r>
                <a:rPr lang="en-US" altLang="vi-VN" sz="40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tiểu đội. Hỏi mỗi tiểu đội có bao nhiêu chiến sĩ ?</a:t>
              </a:r>
            </a:p>
          </p:txBody>
        </p:sp>
      </p:grpSp>
      <p:sp>
        <p:nvSpPr>
          <p:cNvPr id="33" name="Speech Bubble: Rectangle with Corners Rounded 32"/>
          <p:cNvSpPr/>
          <p:nvPr/>
        </p:nvSpPr>
        <p:spPr>
          <a:xfrm>
            <a:off x="4204335" y="3153410"/>
            <a:ext cx="6294120" cy="2571750"/>
          </a:xfrm>
          <a:prstGeom prst="wedgeRoundRectCallout">
            <a:avLst>
              <a:gd name="adj1" fmla="val -57483"/>
              <a:gd name="adj2" fmla="val 15287"/>
              <a:gd name="adj3" fmla="val 16667"/>
            </a:avLst>
          </a:prstGeom>
          <a:solidFill>
            <a:srgbClr val="FFFFCC"/>
          </a:solidFill>
          <a:ln w="762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60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6000" b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</a:t>
            </a:r>
            <a:r>
              <a:rPr lang="en-US" sz="6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ÁN:</a:t>
            </a: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1660" y="2834640"/>
            <a:ext cx="2685415" cy="3876040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7599680" y="3728085"/>
            <a:ext cx="2219960" cy="13220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 defTabSz="457200"/>
            <a:r>
              <a:rPr lang="en-US" sz="8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8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endParaRPr lang="en-US" sz="80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0809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bldLvl="0" animBg="1"/>
      <p:bldP spid="2" grpId="0"/>
      <p:bldP spid="2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32185" y="1924334"/>
            <a:ext cx="7825153" cy="2788343"/>
          </a:xfrm>
          <a:prstGeom prst="rect">
            <a:avLst/>
          </a:prstGeom>
          <a:noFill/>
        </p:spPr>
        <p:txBody>
          <a:bodyPr wrap="square" rtlCol="0">
            <a:prstTxWarp prst="textChevron">
              <a:avLst/>
            </a:prstTxWarp>
            <a:spAutoFit/>
          </a:bodyPr>
          <a:lstStyle/>
          <a:p>
            <a:pPr algn="ctr"/>
            <a:r>
              <a:rPr lang="en-US" sz="72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sz="7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7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67016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3814" y="1534758"/>
            <a:ext cx="9353139" cy="3810965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910" y="1651103"/>
            <a:ext cx="9148771" cy="194434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sney-jake-and-the-neverland-pirates-clip-art-images--29662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0" y="1524001"/>
            <a:ext cx="4724400" cy="4953000"/>
          </a:xfrm>
          <a:prstGeom prst="rect">
            <a:avLst/>
          </a:prstGeom>
        </p:spPr>
      </p:pic>
      <p:pic>
        <p:nvPicPr>
          <p:cNvPr id="7" name="Picture 6" descr="1757a1bdb9a1b22.jp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620000" y="4191001"/>
            <a:ext cx="1272503" cy="7493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038601" y="152400"/>
            <a:ext cx="4876800" cy="1295400"/>
          </a:xfrm>
          <a:prstGeom prst="rect">
            <a:avLst/>
          </a:prstGeom>
          <a:noFill/>
        </p:spPr>
        <p:txBody>
          <a:bodyPr wrap="none" lIns="91440" tIns="45720" rIns="91440" bIns="45720" numCol="1">
            <a:prstTxWarp prst="textDeflate">
              <a:avLst/>
            </a:prstTxWarp>
            <a:spAutoFit/>
          </a:bodyPr>
          <a:lstStyle/>
          <a:p>
            <a:pPr algn="ctr"/>
            <a:r>
              <a:rPr lang="en-US" sz="8000" b="1" dirty="0">
                <a:ln w="12700" cmpd="sng">
                  <a:solidFill>
                    <a:srgbClr val="8064A2"/>
                  </a:solidFill>
                  <a:prstDash val="solid"/>
                </a:ln>
                <a:solidFill>
                  <a:srgbClr val="1F497D">
                    <a:lumMod val="20000"/>
                    <a:lumOff val="8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JACK TÌM KHO BÁU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DMIN\Desktop\game_scree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5" y="0"/>
            <a:ext cx="1218759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free-clip-art-pirate-ship-cliparts-that-you-can-download-to--29666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52800" y="838200"/>
            <a:ext cx="3505200" cy="2503714"/>
          </a:xfrm>
          <a:prstGeom prst="rect">
            <a:avLst/>
          </a:prstGeom>
        </p:spPr>
      </p:pic>
      <p:pic>
        <p:nvPicPr>
          <p:cNvPr id="9" name="Picture 8" descr="disney-jake-and-the-neverland-pirates-clip-art-images--29662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553201" y="1143001"/>
            <a:ext cx="2286000" cy="1981200"/>
          </a:xfrm>
          <a:prstGeom prst="rect">
            <a:avLst/>
          </a:prstGeom>
        </p:spPr>
      </p:pic>
      <p:pic>
        <p:nvPicPr>
          <p:cNvPr id="10" name="Picture 9" descr="020cafd9e8d2e8024e60e3d66391fe0e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781800" y="5105400"/>
            <a:ext cx="2438400" cy="2209800"/>
          </a:xfrm>
          <a:prstGeom prst="rect">
            <a:avLst/>
          </a:prstGeom>
        </p:spPr>
      </p:pic>
      <p:pic>
        <p:nvPicPr>
          <p:cNvPr id="12" name="Picture 11" descr="fb44a5326e85d476b1b0027a81526e0e.png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572000" y="5562600"/>
            <a:ext cx="1905000" cy="1295400"/>
          </a:xfrm>
          <a:prstGeom prst="rect">
            <a:avLst/>
          </a:prstGeom>
        </p:spPr>
      </p:pic>
      <p:pic>
        <p:nvPicPr>
          <p:cNvPr id="14" name="Picture 7" descr="C:\Users\ADMIN\Desktop\Doreamon cau ca\animated-tropical-fish-5-2.gif">
            <a:hlinkClick r:id="rId7" action="ppaction://hlinksldjump"/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275" y="3383347"/>
            <a:ext cx="799726" cy="628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e0719548b26d2f34b9b299abba325ffd.png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2057400" y="5257800"/>
            <a:ext cx="2133600" cy="1600200"/>
          </a:xfrm>
          <a:prstGeom prst="rect">
            <a:avLst/>
          </a:prstGeom>
        </p:spPr>
      </p:pic>
      <p:pic>
        <p:nvPicPr>
          <p:cNvPr id="11" name="Picture 10" descr="3e0d0b8091e5297e6b938ce3eaa17115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 flipH="1">
            <a:off x="10668000" y="3657600"/>
            <a:ext cx="2090890" cy="1145940"/>
          </a:xfrm>
          <a:prstGeom prst="rect">
            <a:avLst/>
          </a:prstGeom>
        </p:spPr>
      </p:pic>
      <p:sp>
        <p:nvSpPr>
          <p:cNvPr id="2" name="Arrow: Right 1">
            <a:hlinkClick r:id="rId13" action="ppaction://hlinksldjump"/>
          </p:cNvPr>
          <p:cNvSpPr/>
          <p:nvPr/>
        </p:nvSpPr>
        <p:spPr>
          <a:xfrm>
            <a:off x="11065694" y="6213832"/>
            <a:ext cx="939100" cy="503465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0.02777 L 1.11022E-16 -4.44444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3889E-18 -3.35805E-6 L 1.12708 0.0034 " pathEditMode="relative" rAng="0" ptsTypes="AA">
                                      <p:cBhvr>
                                        <p:cTn id="8" dur="27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54" y="15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33333E-6 L -1.15 -3.33333E-6 " pathEditMode="relative" rAng="0" ptsTypes="AA">
                                      <p:cBhvr>
                                        <p:cTn id="10" dur="26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33333E-6 L 0.15 -0.42777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" y="-2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4.44444E-6 L -0.1125 -0.46112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" y="-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L -0.38333 -0.45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2" y="-2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3089247" y="415637"/>
            <a:ext cx="6743794" cy="2057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407224" y="676424"/>
            <a:ext cx="6107838" cy="646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prstClr val="black"/>
                </a:solidFill>
              </a:rPr>
              <a:t>Đặt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tính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và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tính</a:t>
            </a:r>
            <a:r>
              <a:rPr lang="en-US" sz="3600" dirty="0">
                <a:solidFill>
                  <a:prstClr val="black"/>
                </a:solidFill>
              </a:rPr>
              <a:t>: 625 : 5</a:t>
            </a:r>
            <a:endParaRPr lang="en-US" sz="36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191000" y="2590800"/>
            <a:ext cx="4343400" cy="20574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789082" y="2983862"/>
            <a:ext cx="3200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rgbClr val="FF0000"/>
                </a:solidFill>
                <a:latin typeface="Calibri" panose="020F0502020204030204"/>
              </a:rPr>
              <a:t>125</a:t>
            </a:r>
          </a:p>
        </p:txBody>
      </p:sp>
      <p:pic>
        <p:nvPicPr>
          <p:cNvPr id="9" name="Picture 8" descr="disney-jake-and-the-neverland-pirates-clip-art-images--29662.gif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829550" y="3352800"/>
            <a:ext cx="2838450" cy="2952750"/>
          </a:xfrm>
          <a:prstGeom prst="rect">
            <a:avLst/>
          </a:prstGeom>
        </p:spPr>
      </p:pic>
      <p:pic>
        <p:nvPicPr>
          <p:cNvPr id="17" name="Picture 16" descr="disney-jake-and-the-neverland-pirates-clip-art-images--29681.gif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362201" y="3352801"/>
            <a:ext cx="2286000" cy="2733675"/>
          </a:xfrm>
          <a:prstGeom prst="rect">
            <a:avLst/>
          </a:prstGeom>
        </p:spPr>
      </p:pic>
      <p:pic>
        <p:nvPicPr>
          <p:cNvPr id="20" name="Picture 19" descr="020cafd9e8d2e8024e60e3d66391fe0e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495801" y="4343400"/>
            <a:ext cx="3684181" cy="2514600"/>
          </a:xfrm>
          <a:prstGeom prst="rect">
            <a:avLst/>
          </a:prstGeom>
        </p:spPr>
      </p:pic>
      <p:pic>
        <p:nvPicPr>
          <p:cNvPr id="2" name="Tieng-vo-tay-tra-loi-du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07254" y="6248541"/>
            <a:ext cx="609459" cy="609459"/>
          </a:xfrm>
          <a:prstGeom prst="rect">
            <a:avLst/>
          </a:prstGeom>
        </p:spPr>
      </p:pic>
      <p:sp>
        <p:nvSpPr>
          <p:cNvPr id="3" name="Arrow: Left 2">
            <a:hlinkClick r:id="rId4" action="ppaction://hlinksldjump"/>
          </p:cNvPr>
          <p:cNvSpPr/>
          <p:nvPr/>
        </p:nvSpPr>
        <p:spPr>
          <a:xfrm>
            <a:off x="302387" y="5908114"/>
            <a:ext cx="818675" cy="397437"/>
          </a:xfrm>
          <a:prstGeom prst="lef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548462" y="551563"/>
            <a:ext cx="2158410" cy="4242391"/>
            <a:chOff x="446567" y="1190846"/>
            <a:chExt cx="2158410" cy="4242391"/>
          </a:xfrm>
        </p:grpSpPr>
        <p:sp>
          <p:nvSpPr>
            <p:cNvPr id="18" name="Rectangle 17"/>
            <p:cNvSpPr/>
            <p:nvPr/>
          </p:nvSpPr>
          <p:spPr>
            <a:xfrm>
              <a:off x="446567" y="1190846"/>
              <a:ext cx="2158410" cy="4242391"/>
            </a:xfrm>
            <a:prstGeom prst="rect">
              <a:avLst/>
            </a:prstGeom>
            <a:solidFill>
              <a:srgbClr val="FFFF00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19" name="TextBox 43"/>
            <p:cNvSpPr txBox="1">
              <a:spLocks noChangeArrowheads="1"/>
            </p:cNvSpPr>
            <p:nvPr/>
          </p:nvSpPr>
          <p:spPr bwMode="auto">
            <a:xfrm>
              <a:off x="1472235" y="1441024"/>
              <a:ext cx="38100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charset="0"/>
                  <a:ea typeface="Microsoft YaHei" panose="020B0503020204020204" charset="-122"/>
                  <a:cs typeface="Calibri" panose="020F0502020204030204" charset="0"/>
                </a:rPr>
                <a:t>5</a:t>
              </a:r>
            </a:p>
          </p:txBody>
        </p:sp>
        <p:sp>
          <p:nvSpPr>
            <p:cNvPr id="21" name="TextBox 49"/>
            <p:cNvSpPr txBox="1">
              <a:spLocks noChangeArrowheads="1"/>
            </p:cNvSpPr>
            <p:nvPr/>
          </p:nvSpPr>
          <p:spPr bwMode="auto">
            <a:xfrm>
              <a:off x="446567" y="1445824"/>
              <a:ext cx="99805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charset="0"/>
                  <a:ea typeface="Microsoft YaHei" panose="020B0503020204020204" charset="-122"/>
                  <a:cs typeface="Calibri" panose="020F0502020204030204" charset="0"/>
                </a:rPr>
                <a:t>625</a:t>
              </a:r>
            </a:p>
          </p:txBody>
        </p:sp>
        <p:grpSp>
          <p:nvGrpSpPr>
            <p:cNvPr id="22" name="Group 66"/>
            <p:cNvGrpSpPr/>
            <p:nvPr/>
          </p:nvGrpSpPr>
          <p:grpSpPr bwMode="auto">
            <a:xfrm>
              <a:off x="1392414" y="1586678"/>
              <a:ext cx="989013" cy="1485848"/>
              <a:chOff x="2299" y="1296"/>
              <a:chExt cx="623" cy="681"/>
            </a:xfrm>
          </p:grpSpPr>
          <p:cxnSp>
            <p:nvCxnSpPr>
              <p:cNvPr id="23" name="Straight Connector 22"/>
              <p:cNvCxnSpPr/>
              <p:nvPr/>
            </p:nvCxnSpPr>
            <p:spPr>
              <a:xfrm>
                <a:off x="2299" y="1537"/>
                <a:ext cx="623" cy="0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24" name="Straight Connector 23"/>
              <p:cNvCxnSpPr/>
              <p:nvPr/>
            </p:nvCxnSpPr>
            <p:spPr>
              <a:xfrm>
                <a:off x="2304" y="1296"/>
                <a:ext cx="0" cy="681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</p:grpSp>
      </p:grpSp>
      <p:sp>
        <p:nvSpPr>
          <p:cNvPr id="25" name="TextBox 24"/>
          <p:cNvSpPr txBox="1"/>
          <p:nvPr/>
        </p:nvSpPr>
        <p:spPr>
          <a:xfrm>
            <a:off x="1537291" y="1487230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Microsoft YaHei" panose="020B0503020204020204" charset="-122"/>
                <a:cs typeface="Calibri" panose="020F0502020204030204" charset="0"/>
              </a:rPr>
              <a:t>1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37831" y="1327743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Microsoft YaHei" panose="020B0503020204020204" charset="-122"/>
                <a:cs typeface="Calibri" panose="020F0502020204030204" charset="0"/>
              </a:rPr>
              <a:t>5</a:t>
            </a:r>
          </a:p>
        </p:txBody>
      </p:sp>
      <p:cxnSp>
        <p:nvCxnSpPr>
          <p:cNvPr id="27" name="Straight Connector 26"/>
          <p:cNvCxnSpPr/>
          <p:nvPr/>
        </p:nvCxnSpPr>
        <p:spPr>
          <a:xfrm>
            <a:off x="548462" y="1976327"/>
            <a:ext cx="756463" cy="0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sp>
        <p:nvSpPr>
          <p:cNvPr id="28" name="TextBox 27"/>
          <p:cNvSpPr txBox="1"/>
          <p:nvPr/>
        </p:nvSpPr>
        <p:spPr>
          <a:xfrm>
            <a:off x="543147" y="1842535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Microsoft YaHei" panose="020B0503020204020204" charset="-122"/>
                <a:cs typeface="Calibri" panose="020F0502020204030204" charset="0"/>
              </a:rPr>
              <a:t>1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780733" y="1487232"/>
            <a:ext cx="3719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Microsoft YaHei" panose="020B0503020204020204" charset="-122"/>
                <a:cs typeface="Calibri" panose="020F0502020204030204" charset="0"/>
              </a:rPr>
              <a:t>2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812064" y="1842980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Microsoft YaHei" panose="020B0503020204020204" charset="-122"/>
                <a:cs typeface="Calibri" panose="020F0502020204030204" charset="0"/>
              </a:rPr>
              <a:t>2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34731" y="2280466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b="1" dirty="0">
                <a:solidFill>
                  <a:srgbClr val="FF0000"/>
                </a:solidFill>
                <a:ea typeface="Microsoft YaHei" panose="020B0503020204020204" charset="-122"/>
                <a:cs typeface="Calibri" panose="020F0502020204030204" charset="0"/>
              </a:rPr>
              <a:t>10</a:t>
            </a:r>
          </a:p>
        </p:txBody>
      </p:sp>
      <p:cxnSp>
        <p:nvCxnSpPr>
          <p:cNvPr id="32" name="Straight Connector 31"/>
          <p:cNvCxnSpPr/>
          <p:nvPr/>
        </p:nvCxnSpPr>
        <p:spPr>
          <a:xfrm>
            <a:off x="650357" y="2960059"/>
            <a:ext cx="702193" cy="0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sp>
        <p:nvSpPr>
          <p:cNvPr id="33" name="TextBox 32"/>
          <p:cNvSpPr txBox="1"/>
          <p:nvPr/>
        </p:nvSpPr>
        <p:spPr>
          <a:xfrm>
            <a:off x="530301" y="2808107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b="1" dirty="0">
                <a:solidFill>
                  <a:srgbClr val="FF0000"/>
                </a:solidFill>
                <a:ea typeface="Microsoft YaHei" panose="020B0503020204020204" charset="-122"/>
                <a:cs typeface="Calibri" panose="020F0502020204030204" charset="0"/>
              </a:rPr>
              <a:t>2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87476" y="2808107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b="1" dirty="0">
                <a:solidFill>
                  <a:srgbClr val="FF0000"/>
                </a:solidFill>
                <a:ea typeface="Microsoft YaHei" panose="020B0503020204020204" charset="-122"/>
                <a:cs typeface="Calibri" panose="020F0502020204030204" charset="0"/>
              </a:rPr>
              <a:t>5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2018858" y="1487232"/>
            <a:ext cx="3719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Microsoft YaHei" panose="020B0503020204020204" charset="-122"/>
                <a:cs typeface="Calibri" panose="020F0502020204030204" charset="0"/>
              </a:rPr>
              <a:t>5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768426" y="327483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b="1" dirty="0">
                <a:solidFill>
                  <a:srgbClr val="FF0000"/>
                </a:solidFill>
                <a:ea typeface="Microsoft YaHei" panose="020B0503020204020204" charset="-122"/>
                <a:cs typeface="Calibri" panose="020F0502020204030204" charset="0"/>
              </a:rPr>
              <a:t>25</a:t>
            </a:r>
          </a:p>
        </p:txBody>
      </p:sp>
      <p:cxnSp>
        <p:nvCxnSpPr>
          <p:cNvPr id="37" name="Straight Connector 36"/>
          <p:cNvCxnSpPr/>
          <p:nvPr/>
        </p:nvCxnSpPr>
        <p:spPr>
          <a:xfrm>
            <a:off x="736082" y="3893509"/>
            <a:ext cx="702193" cy="0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sp>
        <p:nvSpPr>
          <p:cNvPr id="38" name="TextBox 37"/>
          <p:cNvSpPr txBox="1"/>
          <p:nvPr/>
        </p:nvSpPr>
        <p:spPr>
          <a:xfrm>
            <a:off x="758901" y="386538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b="1" dirty="0">
                <a:solidFill>
                  <a:srgbClr val="FF0000"/>
                </a:solidFill>
                <a:ea typeface="Microsoft YaHei" panose="020B0503020204020204" charset="-122"/>
                <a:cs typeface="Calibri" panose="020F0502020204030204" charset="0"/>
              </a:rPr>
              <a:t>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3" dur="95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" grpId="0" bldLvl="0" animBg="1"/>
      <p:bldP spid="14" grpId="0"/>
      <p:bldP spid="15" grpId="0" bldLvl="0" animBg="1"/>
      <p:bldP spid="16" grpId="0"/>
      <p:bldP spid="25" grpId="0"/>
      <p:bldP spid="26" grpId="0"/>
      <p:bldP spid="28" grpId="0"/>
      <p:bldP spid="29" grpId="0"/>
      <p:bldP spid="30" grpId="0"/>
      <p:bldP spid="31" grpId="0"/>
      <p:bldP spid="33" grpId="0"/>
      <p:bldP spid="34" grpId="0"/>
      <p:bldP spid="35" grpId="0"/>
      <p:bldP spid="36" grpId="0"/>
      <p:bldP spid="3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3089247" y="415637"/>
            <a:ext cx="6743794" cy="2057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407224" y="676424"/>
            <a:ext cx="6107838" cy="646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prstClr val="black"/>
                </a:solidFill>
              </a:rPr>
              <a:t>Đặt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tính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và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tính</a:t>
            </a:r>
            <a:r>
              <a:rPr lang="en-US" sz="3600" dirty="0">
                <a:solidFill>
                  <a:prstClr val="black"/>
                </a:solidFill>
              </a:rPr>
              <a:t>: 372 : 7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191000" y="2590800"/>
            <a:ext cx="4343400" cy="20574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979582" y="3155312"/>
            <a:ext cx="3200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6600" b="1" dirty="0">
                <a:solidFill>
                  <a:srgbClr val="FF0000"/>
                </a:solidFill>
                <a:latin typeface="Calibri" panose="020F0502020204030204"/>
              </a:rPr>
              <a:t>53 </a:t>
            </a:r>
            <a:r>
              <a:rPr lang="en-US" sz="6600" b="1" dirty="0" err="1">
                <a:solidFill>
                  <a:srgbClr val="FF0000"/>
                </a:solidFill>
                <a:latin typeface="Calibri" panose="020F0502020204030204"/>
              </a:rPr>
              <a:t>dư</a:t>
            </a:r>
            <a:r>
              <a:rPr lang="en-US" sz="6600" b="1" dirty="0">
                <a:solidFill>
                  <a:srgbClr val="FF0000"/>
                </a:solidFill>
                <a:latin typeface="Calibri" panose="020F0502020204030204"/>
              </a:rPr>
              <a:t> 1</a:t>
            </a:r>
          </a:p>
        </p:txBody>
      </p:sp>
      <p:pic>
        <p:nvPicPr>
          <p:cNvPr id="9" name="Picture 8" descr="disney-jake-and-the-neverland-pirates-clip-art-images--29662.gif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829550" y="3352800"/>
            <a:ext cx="2838450" cy="2952750"/>
          </a:xfrm>
          <a:prstGeom prst="rect">
            <a:avLst/>
          </a:prstGeom>
        </p:spPr>
      </p:pic>
      <p:pic>
        <p:nvPicPr>
          <p:cNvPr id="17" name="Picture 16" descr="disney-jake-and-the-neverland-pirates-clip-art-images--29681.gif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362201" y="3352801"/>
            <a:ext cx="2286000" cy="2733675"/>
          </a:xfrm>
          <a:prstGeom prst="rect">
            <a:avLst/>
          </a:prstGeom>
        </p:spPr>
      </p:pic>
      <p:pic>
        <p:nvPicPr>
          <p:cNvPr id="20" name="Picture 19" descr="020cafd9e8d2e8024e60e3d66391fe0e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495801" y="4343400"/>
            <a:ext cx="3684181" cy="2514600"/>
          </a:xfrm>
          <a:prstGeom prst="rect">
            <a:avLst/>
          </a:prstGeom>
        </p:spPr>
      </p:pic>
      <p:pic>
        <p:nvPicPr>
          <p:cNvPr id="2" name="Tieng-vo-tay-tra-loi-du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07254" y="6248541"/>
            <a:ext cx="609459" cy="609459"/>
          </a:xfrm>
          <a:prstGeom prst="rect">
            <a:avLst/>
          </a:prstGeom>
        </p:spPr>
      </p:pic>
      <p:sp>
        <p:nvSpPr>
          <p:cNvPr id="10" name="Arrow: Left 9">
            <a:hlinkClick r:id="rId4" action="ppaction://hlinksldjump"/>
          </p:cNvPr>
          <p:cNvSpPr/>
          <p:nvPr/>
        </p:nvSpPr>
        <p:spPr>
          <a:xfrm>
            <a:off x="302387" y="5908114"/>
            <a:ext cx="818675" cy="397437"/>
          </a:xfrm>
          <a:prstGeom prst="lef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548462" y="551563"/>
            <a:ext cx="2158410" cy="4242391"/>
            <a:chOff x="446567" y="1190846"/>
            <a:chExt cx="2158410" cy="4242391"/>
          </a:xfrm>
        </p:grpSpPr>
        <p:sp>
          <p:nvSpPr>
            <p:cNvPr id="12" name="Rectangle 11"/>
            <p:cNvSpPr/>
            <p:nvPr/>
          </p:nvSpPr>
          <p:spPr>
            <a:xfrm>
              <a:off x="446567" y="1190846"/>
              <a:ext cx="2158410" cy="4242391"/>
            </a:xfrm>
            <a:prstGeom prst="rect">
              <a:avLst/>
            </a:prstGeom>
            <a:solidFill>
              <a:srgbClr val="FFFF00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18" name="TextBox 43"/>
            <p:cNvSpPr txBox="1">
              <a:spLocks noChangeArrowheads="1"/>
            </p:cNvSpPr>
            <p:nvPr/>
          </p:nvSpPr>
          <p:spPr bwMode="auto">
            <a:xfrm>
              <a:off x="1472235" y="1441024"/>
              <a:ext cx="38100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charset="0"/>
                  <a:ea typeface="Microsoft YaHei" panose="020B0503020204020204" charset="-122"/>
                  <a:cs typeface="Calibri" panose="020F0502020204030204" charset="0"/>
                </a:rPr>
                <a:t>7</a:t>
              </a:r>
            </a:p>
          </p:txBody>
        </p:sp>
        <p:sp>
          <p:nvSpPr>
            <p:cNvPr id="19" name="TextBox 49"/>
            <p:cNvSpPr txBox="1">
              <a:spLocks noChangeArrowheads="1"/>
            </p:cNvSpPr>
            <p:nvPr/>
          </p:nvSpPr>
          <p:spPr bwMode="auto">
            <a:xfrm>
              <a:off x="446567" y="1445824"/>
              <a:ext cx="99805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charset="0"/>
                  <a:ea typeface="Microsoft YaHei" panose="020B0503020204020204" charset="-122"/>
                  <a:cs typeface="Calibri" panose="020F0502020204030204" charset="0"/>
                </a:rPr>
                <a:t>372</a:t>
              </a:r>
            </a:p>
          </p:txBody>
        </p:sp>
        <p:grpSp>
          <p:nvGrpSpPr>
            <p:cNvPr id="21" name="Group 66"/>
            <p:cNvGrpSpPr/>
            <p:nvPr/>
          </p:nvGrpSpPr>
          <p:grpSpPr bwMode="auto">
            <a:xfrm>
              <a:off x="1392414" y="1586678"/>
              <a:ext cx="989013" cy="1485848"/>
              <a:chOff x="2299" y="1296"/>
              <a:chExt cx="623" cy="681"/>
            </a:xfrm>
          </p:grpSpPr>
          <p:cxnSp>
            <p:nvCxnSpPr>
              <p:cNvPr id="22" name="Straight Connector 21"/>
              <p:cNvCxnSpPr/>
              <p:nvPr/>
            </p:nvCxnSpPr>
            <p:spPr>
              <a:xfrm>
                <a:off x="2299" y="1537"/>
                <a:ext cx="623" cy="0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23" name="Straight Connector 22"/>
              <p:cNvCxnSpPr/>
              <p:nvPr/>
            </p:nvCxnSpPr>
            <p:spPr>
              <a:xfrm>
                <a:off x="2304" y="1296"/>
                <a:ext cx="0" cy="681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</p:grpSp>
      </p:grpSp>
      <p:sp>
        <p:nvSpPr>
          <p:cNvPr id="24" name="TextBox 23"/>
          <p:cNvSpPr txBox="1"/>
          <p:nvPr/>
        </p:nvSpPr>
        <p:spPr>
          <a:xfrm>
            <a:off x="1537291" y="1487230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Microsoft YaHei" panose="020B0503020204020204" charset="-122"/>
                <a:cs typeface="Calibri" panose="020F0502020204030204" charset="0"/>
              </a:rPr>
              <a:t>5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37831" y="1327743"/>
            <a:ext cx="8242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Microsoft YaHei" panose="020B0503020204020204" charset="-122"/>
                <a:cs typeface="Calibri" panose="020F0502020204030204" charset="0"/>
              </a:rPr>
              <a:t>35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548462" y="1976327"/>
            <a:ext cx="756463" cy="0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sp>
        <p:nvSpPr>
          <p:cNvPr id="27" name="TextBox 26"/>
          <p:cNvSpPr txBox="1"/>
          <p:nvPr/>
        </p:nvSpPr>
        <p:spPr>
          <a:xfrm>
            <a:off x="790797" y="1852060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Microsoft YaHei" panose="020B0503020204020204" charset="-122"/>
                <a:cs typeface="Calibri" panose="020F0502020204030204" charset="0"/>
              </a:rPr>
              <a:t>2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780733" y="1487232"/>
            <a:ext cx="3719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Microsoft YaHei" panose="020B0503020204020204" charset="-122"/>
                <a:cs typeface="Calibri" panose="020F0502020204030204" charset="0"/>
              </a:rPr>
              <a:t>3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012089" y="1852505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Microsoft YaHei" panose="020B0503020204020204" charset="-122"/>
                <a:cs typeface="Calibri" panose="020F0502020204030204" charset="0"/>
              </a:rPr>
              <a:t>2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53806" y="2280466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b="1" dirty="0">
                <a:solidFill>
                  <a:srgbClr val="FF0000"/>
                </a:solidFill>
                <a:ea typeface="Microsoft YaHei" panose="020B0503020204020204" charset="-122"/>
                <a:cs typeface="Calibri" panose="020F0502020204030204" charset="0"/>
              </a:rPr>
              <a:t>21</a:t>
            </a:r>
          </a:p>
        </p:txBody>
      </p:sp>
      <p:cxnSp>
        <p:nvCxnSpPr>
          <p:cNvPr id="31" name="Straight Connector 30"/>
          <p:cNvCxnSpPr/>
          <p:nvPr/>
        </p:nvCxnSpPr>
        <p:spPr>
          <a:xfrm>
            <a:off x="650357" y="2960059"/>
            <a:ext cx="702193" cy="0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sp>
        <p:nvSpPr>
          <p:cNvPr id="32" name="TextBox 31"/>
          <p:cNvSpPr txBox="1"/>
          <p:nvPr/>
        </p:nvSpPr>
        <p:spPr>
          <a:xfrm>
            <a:off x="720801" y="283668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b="1" dirty="0">
                <a:solidFill>
                  <a:srgbClr val="FF0000"/>
                </a:solidFill>
                <a:ea typeface="Microsoft YaHei" panose="020B0503020204020204" charset="-122"/>
                <a:cs typeface="Calibri" panose="020F0502020204030204" charset="0"/>
              </a:rPr>
              <a:t>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95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" grpId="0" bldLvl="0" animBg="1"/>
      <p:bldP spid="14" grpId="0"/>
      <p:bldP spid="15" grpId="0" bldLvl="0" animBg="1"/>
      <p:bldP spid="16" grpId="0"/>
      <p:bldP spid="24" grpId="0"/>
      <p:bldP spid="25" grpId="0"/>
      <p:bldP spid="27" grpId="0"/>
      <p:bldP spid="28" grpId="0"/>
      <p:bldP spid="29" grpId="0"/>
      <p:bldP spid="30" grpId="0"/>
      <p:bldP spid="3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3089247" y="415637"/>
            <a:ext cx="6743794" cy="2057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407224" y="676424"/>
            <a:ext cx="610783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400" dirty="0">
                <a:solidFill>
                  <a:prstClr val="black"/>
                </a:solidFill>
                <a:latin typeface="Calibri" panose="020F0502020204030204"/>
              </a:rPr>
              <a:t>365 chia 4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/>
              </a:rPr>
              <a:t>bằng</a:t>
            </a:r>
            <a:r>
              <a:rPr lang="en-US" sz="4400" dirty="0">
                <a:solidFill>
                  <a:prstClr val="black"/>
                </a:solidFill>
                <a:latin typeface="Calibri" panose="020F0502020204030204"/>
              </a:rPr>
              <a:t> 91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/>
              </a:rPr>
              <a:t>dư</a:t>
            </a:r>
            <a:r>
              <a:rPr lang="en-US" sz="4400" dirty="0">
                <a:solidFill>
                  <a:prstClr val="black"/>
                </a:solidFill>
                <a:latin typeface="Calibri" panose="020F0502020204030204"/>
              </a:rPr>
              <a:t> 1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/>
              </a:rPr>
              <a:t>đúng</a:t>
            </a:r>
            <a:r>
              <a:rPr lang="en-US" sz="4400" dirty="0">
                <a:solidFill>
                  <a:prstClr val="black"/>
                </a:solidFill>
                <a:latin typeface="Calibri" panose="020F0502020204030204"/>
              </a:rPr>
              <a:t> hay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/>
              </a:rPr>
              <a:t>sai</a:t>
            </a:r>
            <a:r>
              <a:rPr lang="en-US" sz="4400" dirty="0">
                <a:solidFill>
                  <a:prstClr val="black"/>
                </a:solidFill>
                <a:latin typeface="Calibri" panose="020F0502020204030204"/>
              </a:rPr>
              <a:t>?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191000" y="2590800"/>
            <a:ext cx="4343400" cy="20574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979582" y="3155312"/>
            <a:ext cx="3200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6600" b="1" dirty="0" err="1">
                <a:solidFill>
                  <a:srgbClr val="FF0000"/>
                </a:solidFill>
                <a:latin typeface="Calibri" panose="020F0502020204030204"/>
              </a:rPr>
              <a:t>Đúng</a:t>
            </a:r>
            <a:endParaRPr lang="en-US" sz="6600" b="1" dirty="0">
              <a:solidFill>
                <a:srgbClr val="FF0000"/>
              </a:solidFill>
              <a:latin typeface="Calibri" panose="020F0502020204030204"/>
            </a:endParaRPr>
          </a:p>
        </p:txBody>
      </p:sp>
      <p:pic>
        <p:nvPicPr>
          <p:cNvPr id="9" name="Picture 8" descr="disney-jake-and-the-neverland-pirates-clip-art-images--29662.gif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829550" y="3352800"/>
            <a:ext cx="2838450" cy="2952750"/>
          </a:xfrm>
          <a:prstGeom prst="rect">
            <a:avLst/>
          </a:prstGeom>
        </p:spPr>
      </p:pic>
      <p:pic>
        <p:nvPicPr>
          <p:cNvPr id="17" name="Picture 16" descr="disney-jake-and-the-neverland-pirates-clip-art-images--29681.gif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362201" y="3352801"/>
            <a:ext cx="2286000" cy="2733675"/>
          </a:xfrm>
          <a:prstGeom prst="rect">
            <a:avLst/>
          </a:prstGeom>
        </p:spPr>
      </p:pic>
      <p:pic>
        <p:nvPicPr>
          <p:cNvPr id="20" name="Picture 19" descr="020cafd9e8d2e8024e60e3d66391fe0e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495801" y="4343400"/>
            <a:ext cx="3684181" cy="2514600"/>
          </a:xfrm>
          <a:prstGeom prst="rect">
            <a:avLst/>
          </a:prstGeom>
        </p:spPr>
      </p:pic>
      <p:pic>
        <p:nvPicPr>
          <p:cNvPr id="2" name="Tieng-vo-tay-tra-loi-du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07254" y="6248541"/>
            <a:ext cx="609459" cy="609459"/>
          </a:xfrm>
          <a:prstGeom prst="rect">
            <a:avLst/>
          </a:prstGeom>
        </p:spPr>
      </p:pic>
      <p:sp>
        <p:nvSpPr>
          <p:cNvPr id="10" name="Arrow: Left 9">
            <a:hlinkClick r:id="rId4" action="ppaction://hlinksldjump"/>
          </p:cNvPr>
          <p:cNvSpPr/>
          <p:nvPr/>
        </p:nvSpPr>
        <p:spPr>
          <a:xfrm>
            <a:off x="302387" y="5908114"/>
            <a:ext cx="818675" cy="397437"/>
          </a:xfrm>
          <a:prstGeom prst="lef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548462" y="551563"/>
            <a:ext cx="2158410" cy="4242391"/>
            <a:chOff x="446567" y="1190846"/>
            <a:chExt cx="2158410" cy="4242391"/>
          </a:xfrm>
        </p:grpSpPr>
        <p:sp>
          <p:nvSpPr>
            <p:cNvPr id="12" name="Rectangle 11"/>
            <p:cNvSpPr/>
            <p:nvPr/>
          </p:nvSpPr>
          <p:spPr>
            <a:xfrm>
              <a:off x="446567" y="1190846"/>
              <a:ext cx="2158410" cy="4242391"/>
            </a:xfrm>
            <a:prstGeom prst="rect">
              <a:avLst/>
            </a:prstGeom>
            <a:solidFill>
              <a:srgbClr val="FFFF00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18" name="TextBox 43"/>
            <p:cNvSpPr txBox="1">
              <a:spLocks noChangeArrowheads="1"/>
            </p:cNvSpPr>
            <p:nvPr/>
          </p:nvSpPr>
          <p:spPr bwMode="auto">
            <a:xfrm>
              <a:off x="1472235" y="1441024"/>
              <a:ext cx="38100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charset="0"/>
                  <a:ea typeface="Microsoft YaHei" panose="020B0503020204020204" charset="-122"/>
                  <a:cs typeface="Calibri" panose="020F0502020204030204" charset="0"/>
                </a:rPr>
                <a:t>4</a:t>
              </a:r>
            </a:p>
          </p:txBody>
        </p:sp>
        <p:sp>
          <p:nvSpPr>
            <p:cNvPr id="19" name="TextBox 49"/>
            <p:cNvSpPr txBox="1">
              <a:spLocks noChangeArrowheads="1"/>
            </p:cNvSpPr>
            <p:nvPr/>
          </p:nvSpPr>
          <p:spPr bwMode="auto">
            <a:xfrm>
              <a:off x="446567" y="1445824"/>
              <a:ext cx="99805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charset="0"/>
                  <a:ea typeface="Microsoft YaHei" panose="020B0503020204020204" charset="-122"/>
                  <a:cs typeface="Calibri" panose="020F0502020204030204" charset="0"/>
                </a:rPr>
                <a:t>365</a:t>
              </a:r>
            </a:p>
          </p:txBody>
        </p:sp>
        <p:grpSp>
          <p:nvGrpSpPr>
            <p:cNvPr id="21" name="Group 66"/>
            <p:cNvGrpSpPr/>
            <p:nvPr/>
          </p:nvGrpSpPr>
          <p:grpSpPr bwMode="auto">
            <a:xfrm>
              <a:off x="1392414" y="1586678"/>
              <a:ext cx="989013" cy="1485848"/>
              <a:chOff x="2299" y="1296"/>
              <a:chExt cx="623" cy="681"/>
            </a:xfrm>
          </p:grpSpPr>
          <p:cxnSp>
            <p:nvCxnSpPr>
              <p:cNvPr id="22" name="Straight Connector 21"/>
              <p:cNvCxnSpPr/>
              <p:nvPr/>
            </p:nvCxnSpPr>
            <p:spPr>
              <a:xfrm>
                <a:off x="2299" y="1537"/>
                <a:ext cx="623" cy="0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23" name="Straight Connector 22"/>
              <p:cNvCxnSpPr/>
              <p:nvPr/>
            </p:nvCxnSpPr>
            <p:spPr>
              <a:xfrm>
                <a:off x="2304" y="1296"/>
                <a:ext cx="0" cy="681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</p:grpSp>
      </p:grpSp>
      <p:sp>
        <p:nvSpPr>
          <p:cNvPr id="24" name="TextBox 23"/>
          <p:cNvSpPr txBox="1"/>
          <p:nvPr/>
        </p:nvSpPr>
        <p:spPr>
          <a:xfrm>
            <a:off x="1537291" y="1487230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Microsoft YaHei" panose="020B0503020204020204" charset="-122"/>
                <a:cs typeface="Calibri" panose="020F0502020204030204" charset="0"/>
              </a:rPr>
              <a:t>9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28306" y="1318218"/>
            <a:ext cx="8432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Microsoft YaHei" panose="020B0503020204020204" charset="-122"/>
                <a:cs typeface="Calibri" panose="020F0502020204030204" charset="0"/>
              </a:rPr>
              <a:t>36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548462" y="1976327"/>
            <a:ext cx="756463" cy="0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sp>
        <p:nvSpPr>
          <p:cNvPr id="27" name="TextBox 26"/>
          <p:cNvSpPr txBox="1"/>
          <p:nvPr/>
        </p:nvSpPr>
        <p:spPr>
          <a:xfrm>
            <a:off x="733647" y="1842535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Microsoft YaHei" panose="020B0503020204020204" charset="-122"/>
                <a:cs typeface="Calibri" panose="020F0502020204030204" charset="0"/>
              </a:rPr>
              <a:t>0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780733" y="1487232"/>
            <a:ext cx="3719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Microsoft YaHei" panose="020B0503020204020204" charset="-122"/>
                <a:cs typeface="Calibri" panose="020F0502020204030204" charset="0"/>
              </a:rPr>
              <a:t>1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983514" y="1842980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Microsoft YaHei" panose="020B0503020204020204" charset="-122"/>
                <a:cs typeface="Calibri" panose="020F0502020204030204" charset="0"/>
              </a:rPr>
              <a:t>5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58556" y="2289991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b="1" dirty="0">
                <a:solidFill>
                  <a:srgbClr val="FF0000"/>
                </a:solidFill>
                <a:ea typeface="Microsoft YaHei" panose="020B0503020204020204" charset="-122"/>
                <a:cs typeface="Calibri" panose="020F0502020204030204" charset="0"/>
              </a:rPr>
              <a:t>4</a:t>
            </a:r>
          </a:p>
        </p:txBody>
      </p:sp>
      <p:cxnSp>
        <p:nvCxnSpPr>
          <p:cNvPr id="31" name="Straight Connector 30"/>
          <p:cNvCxnSpPr/>
          <p:nvPr/>
        </p:nvCxnSpPr>
        <p:spPr>
          <a:xfrm>
            <a:off x="650357" y="2960059"/>
            <a:ext cx="702193" cy="0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sp>
        <p:nvSpPr>
          <p:cNvPr id="33" name="TextBox 32"/>
          <p:cNvSpPr txBox="1"/>
          <p:nvPr/>
        </p:nvSpPr>
        <p:spPr>
          <a:xfrm>
            <a:off x="1019174" y="2827157"/>
            <a:ext cx="3008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b="1" dirty="0">
                <a:solidFill>
                  <a:srgbClr val="FF0000"/>
                </a:solidFill>
                <a:ea typeface="Microsoft YaHei" panose="020B0503020204020204" charset="-122"/>
                <a:cs typeface="Calibri" panose="020F0502020204030204" charset="0"/>
              </a:rPr>
              <a:t>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95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" grpId="0" bldLvl="0" animBg="1"/>
      <p:bldP spid="14" grpId="0"/>
      <p:bldP spid="15" grpId="0" bldLvl="0" animBg="1"/>
      <p:bldP spid="16" grpId="0"/>
      <p:bldP spid="24" grpId="0"/>
      <p:bldP spid="25" grpId="0"/>
      <p:bldP spid="27" grpId="0"/>
      <p:bldP spid="28" grpId="0"/>
      <p:bldP spid="29" grpId="0"/>
      <p:bldP spid="30" grpId="0"/>
      <p:bldP spid="3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4029" y="1936309"/>
            <a:ext cx="8046308" cy="377059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75194" y="2797209"/>
            <a:ext cx="6127011" cy="21398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547</TotalTime>
  <Words>832</Words>
  <Application>Microsoft Office PowerPoint</Application>
  <PresentationFormat>Custom</PresentationFormat>
  <Paragraphs>170</Paragraphs>
  <Slides>24</Slides>
  <Notes>4</Notes>
  <HiddenSlides>0</HiddenSlides>
  <MMClips>5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Office Theme</vt:lpstr>
      <vt:lpstr>1_Office Theme</vt:lpstr>
      <vt:lpstr>2_Office Theme</vt:lpstr>
      <vt:lpstr>3_Office Theme</vt:lpstr>
      <vt:lpstr>4_Office Theme</vt:lpstr>
      <vt:lpstr>PowerPoint Presentation</vt:lpstr>
      <vt:lpstr>Bài 37: CHIA SỐ CÓ BA CHỮ SỐ CHO SỐ CÓ MỘT CHỮ SỐ – Trang 102 Tiết 3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TTQN</dc:creator>
  <cp:lastModifiedBy>TTQN</cp:lastModifiedBy>
  <cp:revision>29</cp:revision>
  <dcterms:created xsi:type="dcterms:W3CDTF">2023-11-07T02:38:46Z</dcterms:created>
  <dcterms:modified xsi:type="dcterms:W3CDTF">2026-06-07T01:44:21Z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6BF332F791C545218368E96F85634006_11</vt:lpwstr>
  </property>
  <property fmtid="{D5CDD505-2E9C-101B-9397-08002B2CF9AE}" pid="3" name="KSOProductBuildVer">
    <vt:lpwstr>1033-12.2.0.13266</vt:lpwstr>
  </property>
</Properties>
</file>